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30"/>
  </p:notesMasterIdLst>
  <p:sldIdLst>
    <p:sldId id="256" r:id="rId3"/>
    <p:sldId id="414" r:id="rId4"/>
    <p:sldId id="631" r:id="rId5"/>
    <p:sldId id="622" r:id="rId6"/>
    <p:sldId id="416" r:id="rId7"/>
    <p:sldId id="623" r:id="rId8"/>
    <p:sldId id="617" r:id="rId9"/>
    <p:sldId id="632" r:id="rId10"/>
    <p:sldId id="616" r:id="rId11"/>
    <p:sldId id="418" r:id="rId12"/>
    <p:sldId id="626" r:id="rId13"/>
    <p:sldId id="615" r:id="rId14"/>
    <p:sldId id="627" r:id="rId15"/>
    <p:sldId id="630" r:id="rId16"/>
    <p:sldId id="613" r:id="rId17"/>
    <p:sldId id="620" r:id="rId18"/>
    <p:sldId id="338" r:id="rId19"/>
    <p:sldId id="407" r:id="rId20"/>
    <p:sldId id="607" r:id="rId21"/>
    <p:sldId id="606" r:id="rId22"/>
    <p:sldId id="429" r:id="rId23"/>
    <p:sldId id="628" r:id="rId24"/>
    <p:sldId id="432" r:id="rId25"/>
    <p:sldId id="629" r:id="rId26"/>
    <p:sldId id="604" r:id="rId27"/>
    <p:sldId id="624" r:id="rId28"/>
    <p:sldId id="62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9CA"/>
    <a:srgbClr val="1AA4AD"/>
    <a:srgbClr val="4D84BC"/>
    <a:srgbClr val="137B82"/>
    <a:srgbClr val="366390"/>
    <a:srgbClr val="092B5B"/>
    <a:srgbClr val="244260"/>
    <a:srgbClr val="2F35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364"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p:scale>
        <a:sx n="100" d="100"/>
        <a:sy n="100" d="100"/>
      </p:scale>
      <p:origin x="0" y="-52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81EBA-A076-4FFC-8968-B74B6216A140}" type="datetimeFigureOut">
              <a:rPr lang="en-US" smtClean="0"/>
              <a:t>12/4/2018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1E1D-0E33-4E39-8C07-8B468157F15D}" type="slidenum">
              <a:rPr lang="en-US" smtClean="0"/>
              <a:t>‹#›</a:t>
            </a:fld>
            <a:endParaRPr lang="en-US"/>
          </a:p>
        </p:txBody>
      </p:sp>
    </p:spTree>
    <p:extLst>
      <p:ext uri="{BB962C8B-B14F-4D97-AF65-F5344CB8AC3E}">
        <p14:creationId xmlns:p14="http://schemas.microsoft.com/office/powerpoint/2010/main" val="146173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2</a:t>
            </a:fld>
            <a:endParaRPr lang="en-US"/>
          </a:p>
        </p:txBody>
      </p:sp>
    </p:spTree>
    <p:extLst>
      <p:ext uri="{BB962C8B-B14F-4D97-AF65-F5344CB8AC3E}">
        <p14:creationId xmlns:p14="http://schemas.microsoft.com/office/powerpoint/2010/main" val="521791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Calibri"/>
                <a:cs typeface="+mn-cs"/>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Calibri"/>
              <a:cs typeface="+mn-cs"/>
              <a:sym typeface="Calibri"/>
            </a:endParaRPr>
          </a:p>
        </p:txBody>
      </p:sp>
    </p:spTree>
    <p:extLst>
      <p:ext uri="{BB962C8B-B14F-4D97-AF65-F5344CB8AC3E}">
        <p14:creationId xmlns:p14="http://schemas.microsoft.com/office/powerpoint/2010/main" val="3812200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Enabling data as a service for quick analysis. Foundry has limited visualizations and users would prefer to download in local machines and upload in RDBMS for further analysis. </a:t>
            </a:r>
          </a:p>
          <a:p>
            <a:r>
              <a:rPr lang="en-US" dirty="0"/>
              <a:t>This can be enabled in AWS with custom build apps</a:t>
            </a:r>
          </a:p>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11</a:t>
            </a:fld>
            <a:endParaRPr lang="en-US"/>
          </a:p>
        </p:txBody>
      </p:sp>
    </p:spTree>
    <p:extLst>
      <p:ext uri="{BB962C8B-B14F-4D97-AF65-F5344CB8AC3E}">
        <p14:creationId xmlns:p14="http://schemas.microsoft.com/office/powerpoint/2010/main" val="1030840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12</a:t>
            </a:fld>
            <a:endParaRPr lang="en-US"/>
          </a:p>
        </p:txBody>
      </p:sp>
    </p:spTree>
    <p:extLst>
      <p:ext uri="{BB962C8B-B14F-4D97-AF65-F5344CB8AC3E}">
        <p14:creationId xmlns:p14="http://schemas.microsoft.com/office/powerpoint/2010/main" val="1584288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https://aws.amazon.com/blogs/apn/integrating-with-amazon-sagemaker-using-built-in-algorithms-from-external-applications/</a:t>
            </a:r>
          </a:p>
        </p:txBody>
      </p:sp>
      <p:sp>
        <p:nvSpPr>
          <p:cNvPr id="4" name="Slide Number Placeholder 3"/>
          <p:cNvSpPr>
            <a:spLocks noGrp="1"/>
          </p:cNvSpPr>
          <p:nvPr>
            <p:ph type="sldNum" sz="quarter" idx="10"/>
          </p:nvPr>
        </p:nvSpPr>
        <p:spPr/>
        <p:txBody>
          <a:bodyPr/>
          <a:lstStyle/>
          <a:p>
            <a:fld id="{30291E1D-0E33-4E39-8C07-8B468157F15D}" type="slidenum">
              <a:rPr lang="en-US" smtClean="0"/>
              <a:t>19</a:t>
            </a:fld>
            <a:endParaRPr lang="en-US"/>
          </a:p>
        </p:txBody>
      </p:sp>
    </p:spTree>
    <p:extLst>
      <p:ext uri="{BB962C8B-B14F-4D97-AF65-F5344CB8AC3E}">
        <p14:creationId xmlns:p14="http://schemas.microsoft.com/office/powerpoint/2010/main" val="2024025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tx2">
                    <a:lumMod val="75000"/>
                  </a:schemeClr>
                </a:solidFill>
                <a:latin typeface="Segoe UI" panose="020B0502040204020203" pitchFamily="34" charset="0"/>
                <a:cs typeface="Segoe UI" panose="020B0502040204020203" pitchFamily="34" charset="0"/>
              </a:rPr>
              <a:t>Add:</a:t>
            </a:r>
            <a:r>
              <a:rPr lang="en-US" sz="1200" b="0" baseline="0" dirty="0">
                <a:solidFill>
                  <a:schemeClr val="tx2">
                    <a:lumMod val="75000"/>
                  </a:schemeClr>
                </a:solidFill>
                <a:latin typeface="Segoe UI" panose="020B0502040204020203" pitchFamily="34" charset="0"/>
                <a:cs typeface="Segoe UI" panose="020B0502040204020203" pitchFamily="34" charset="0"/>
              </a:rPr>
              <a:t> Demo links of one visually appealing tableau dashboards either from </a:t>
            </a:r>
            <a:r>
              <a:rPr lang="en-US" sz="1200" b="0" baseline="0" dirty="0" err="1">
                <a:solidFill>
                  <a:schemeClr val="tx2">
                    <a:lumMod val="75000"/>
                  </a:schemeClr>
                </a:solidFill>
                <a:latin typeface="Segoe UI" panose="020B0502040204020203" pitchFamily="34" charset="0"/>
                <a:cs typeface="Segoe UI" panose="020B0502040204020203" pitchFamily="34" charset="0"/>
              </a:rPr>
              <a:t>pepsi</a:t>
            </a:r>
            <a:r>
              <a:rPr lang="en-US" sz="1200" b="0" baseline="0" dirty="0">
                <a:solidFill>
                  <a:schemeClr val="tx2">
                    <a:lumMod val="75000"/>
                  </a:schemeClr>
                </a:solidFill>
                <a:latin typeface="Segoe UI" panose="020B0502040204020203" pitchFamily="34" charset="0"/>
                <a:cs typeface="Segoe UI" panose="020B0502040204020203" pitchFamily="34" charset="0"/>
              </a:rPr>
              <a:t> or mead Johnson : Pepsi : https://10az.online.tableau.com/t/latentviewanalyticscorporationdemo/views/PAID-AdvancedDiagnostics/SupplyChainHealth?iframeSizedToWindow=true&amp;:embed=y&amp;:showAppBanner=false&amp;:display_count=no&amp;:showVizHome=no</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baseline="0" dirty="0">
              <a:solidFill>
                <a:schemeClr val="tx2">
                  <a:lumMod val="75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baseline="0" dirty="0">
                <a:solidFill>
                  <a:schemeClr val="tx2">
                    <a:lumMod val="75000"/>
                  </a:schemeClr>
                </a:solidFill>
                <a:latin typeface="Segoe UI" panose="020B0502040204020203" pitchFamily="34" charset="0"/>
                <a:cs typeface="Segoe UI" panose="020B0502040204020203" pitchFamily="34" charset="0"/>
              </a:rPr>
              <a:t>Add: Chatbot link for demo : http://ec2-52-200-210-195.compute-1.amazonaws.com:5000/</a:t>
            </a: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21</a:t>
            </a:fld>
            <a:endParaRPr lang="en-US"/>
          </a:p>
        </p:txBody>
      </p:sp>
    </p:spTree>
    <p:extLst>
      <p:ext uri="{BB962C8B-B14F-4D97-AF65-F5344CB8AC3E}">
        <p14:creationId xmlns:p14="http://schemas.microsoft.com/office/powerpoint/2010/main" val="2921002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22</a:t>
            </a:fld>
            <a:endParaRPr lang="en-US"/>
          </a:p>
        </p:txBody>
      </p:sp>
    </p:spTree>
    <p:extLst>
      <p:ext uri="{BB962C8B-B14F-4D97-AF65-F5344CB8AC3E}">
        <p14:creationId xmlns:p14="http://schemas.microsoft.com/office/powerpoint/2010/main" val="97882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Curve showing how BI CoE grows</a:t>
            </a:r>
          </a:p>
          <a:p>
            <a:r>
              <a:rPr lang="en-US" dirty="0"/>
              <a:t>Step1: Understanding and analyzing the needs of various BU’s</a:t>
            </a:r>
          </a:p>
          <a:p>
            <a:r>
              <a:rPr lang="en-US" dirty="0"/>
              <a:t>Step2: Identifying and Monitoring the consumption of various reports by BU’s</a:t>
            </a:r>
          </a:p>
          <a:p>
            <a:r>
              <a:rPr lang="en-US" dirty="0"/>
              <a:t>Step3: Data engineering, accumulation of data at one place for ease of use and efficient data analysis</a:t>
            </a:r>
          </a:p>
          <a:p>
            <a:r>
              <a:rPr lang="en-US" dirty="0"/>
              <a:t>Step4: Reporting via BI tools like tableau, power BI, Domo etc.</a:t>
            </a:r>
          </a:p>
          <a:p>
            <a:r>
              <a:rPr lang="en-US" dirty="0"/>
              <a:t>Step5: Technological advancements like chatbot </a:t>
            </a:r>
          </a:p>
          <a:p>
            <a:endParaRPr lang="en-US" dirty="0"/>
          </a:p>
          <a:p>
            <a:r>
              <a:rPr lang="en-US" dirty="0" err="1">
                <a:solidFill>
                  <a:srgbClr val="FF0000"/>
                </a:solidFill>
              </a:rPr>
              <a:t>Abhineet</a:t>
            </a:r>
            <a:r>
              <a:rPr lang="en-US" dirty="0">
                <a:solidFill>
                  <a:srgbClr val="FF0000"/>
                </a:solidFill>
              </a:rPr>
              <a:t> has created a similar slide in the past for Mead Johnson</a:t>
            </a:r>
            <a:r>
              <a:rPr lang="en-US" dirty="0"/>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23</a:t>
            </a:fld>
            <a:endParaRPr lang="en-US"/>
          </a:p>
        </p:txBody>
      </p:sp>
    </p:spTree>
    <p:extLst>
      <p:ext uri="{BB962C8B-B14F-4D97-AF65-F5344CB8AC3E}">
        <p14:creationId xmlns:p14="http://schemas.microsoft.com/office/powerpoint/2010/main" val="2975308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Enabling data as a service for quick analysis. Foundry has limited visualizations and users would prefer to download in local machines and upload in RDBMS for further analysis. </a:t>
            </a:r>
          </a:p>
          <a:p>
            <a:r>
              <a:rPr lang="en-US" dirty="0"/>
              <a:t>This can be enabled in AWS with custom build apps</a:t>
            </a:r>
          </a:p>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27</a:t>
            </a:fld>
            <a:endParaRPr lang="en-US"/>
          </a:p>
        </p:txBody>
      </p:sp>
    </p:spTree>
    <p:extLst>
      <p:ext uri="{BB962C8B-B14F-4D97-AF65-F5344CB8AC3E}">
        <p14:creationId xmlns:p14="http://schemas.microsoft.com/office/powerpoint/2010/main" val="2246379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295736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47C4-83AE-4983-8668-CA3B2B663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0CD0D9-E57F-4F00-8796-A314F5B6F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09295-8179-4208-B3F2-013E1495B584}"/>
              </a:ext>
            </a:extLst>
          </p:cNvPr>
          <p:cNvSpPr>
            <a:spLocks noGrp="1"/>
          </p:cNvSpPr>
          <p:nvPr>
            <p:ph type="dt" sz="half" idx="10"/>
          </p:nvPr>
        </p:nvSpPr>
        <p:spPr/>
        <p:txBody>
          <a:bodyPr/>
          <a:lstStyle/>
          <a:p>
            <a:fld id="{662FDFDC-827C-4562-953A-27F6543BA566}" type="datetimeFigureOut">
              <a:rPr lang="en-US" smtClean="0"/>
              <a:t>12/4/2018</a:t>
            </a:fld>
            <a:endParaRPr lang="en-US"/>
          </a:p>
        </p:txBody>
      </p:sp>
      <p:sp>
        <p:nvSpPr>
          <p:cNvPr id="5" name="Footer Placeholder 4">
            <a:extLst>
              <a:ext uri="{FF2B5EF4-FFF2-40B4-BE49-F238E27FC236}">
                <a16:creationId xmlns:a16="http://schemas.microsoft.com/office/drawing/2014/main" id="{6DF8AFE3-8C5D-4A94-9CCE-528215438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71D329-40CD-4A1E-AB91-1F8FA27F3C9B}"/>
              </a:ext>
            </a:extLst>
          </p:cNvPr>
          <p:cNvSpPr>
            <a:spLocks noGrp="1"/>
          </p:cNvSpPr>
          <p:nvPr>
            <p:ph type="sldNum" sz="quarter" idx="12"/>
          </p:nvPr>
        </p:nvSpPr>
        <p:spPr/>
        <p:txBody>
          <a:bodyPr/>
          <a:lstStyle/>
          <a:p>
            <a:fld id="{B6EB2BA4-3C27-4A19-9DD1-BCE56F6BAA6C}" type="slidenum">
              <a:rPr lang="en-US" smtClean="0"/>
              <a:t>‹#›</a:t>
            </a:fld>
            <a:endParaRPr lang="en-US"/>
          </a:p>
        </p:txBody>
      </p:sp>
    </p:spTree>
    <p:extLst>
      <p:ext uri="{BB962C8B-B14F-4D97-AF65-F5344CB8AC3E}">
        <p14:creationId xmlns:p14="http://schemas.microsoft.com/office/powerpoint/2010/main" val="415549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76096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6BAEABEB-5113-4CB1-809E-E08D033F99F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96549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
        <p:nvSpPr>
          <p:cNvPr id="27" name="Slide Number Placeholder 5">
            <a:extLst>
              <a:ext uri="{FF2B5EF4-FFF2-40B4-BE49-F238E27FC236}">
                <a16:creationId xmlns:a16="http://schemas.microsoft.com/office/drawing/2014/main" id="{0DDA1AEC-9C4B-4577-B755-750800CDE8BA}"/>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11281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243869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68470006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26320686"/>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97225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26191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3788256739"/>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2402527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0856-5D99-4A1A-8368-9F706B5A7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1D7313-8D06-4868-B8B7-9F52124631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154C2-B0EB-43AE-AC7F-B9541B132A30}"/>
              </a:ext>
            </a:extLst>
          </p:cNvPr>
          <p:cNvSpPr>
            <a:spLocks noGrp="1"/>
          </p:cNvSpPr>
          <p:nvPr>
            <p:ph type="dt" sz="half" idx="10"/>
          </p:nvPr>
        </p:nvSpPr>
        <p:spPr/>
        <p:txBody>
          <a:bodyPr/>
          <a:lstStyle/>
          <a:p>
            <a:fld id="{662FDFDC-827C-4562-953A-27F6543BA566}" type="datetimeFigureOut">
              <a:rPr lang="en-US" smtClean="0"/>
              <a:t>12/4/2018</a:t>
            </a:fld>
            <a:endParaRPr lang="en-US"/>
          </a:p>
        </p:txBody>
      </p:sp>
      <p:sp>
        <p:nvSpPr>
          <p:cNvPr id="5" name="Footer Placeholder 4">
            <a:extLst>
              <a:ext uri="{FF2B5EF4-FFF2-40B4-BE49-F238E27FC236}">
                <a16:creationId xmlns:a16="http://schemas.microsoft.com/office/drawing/2014/main" id="{D4365A91-8A7C-4A6A-AFC1-AF06C53A2732}"/>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E7B2F1E-61BC-47B5-8DDC-731266451CC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301878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23033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57790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534578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25584433"/>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4990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2885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66422535"/>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6EB2BA4-3C27-4A19-9DD1-BCE56F6BAA6C}" type="slidenum">
              <a:rPr lang="en-US" smtClean="0"/>
              <a:t>‹#›</a:t>
            </a:fld>
            <a:endParaRPr lang="en-US"/>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2973290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8" name="Slide Number Placeholder 5">
            <a:extLst>
              <a:ext uri="{FF2B5EF4-FFF2-40B4-BE49-F238E27FC236}">
                <a16:creationId xmlns:a16="http://schemas.microsoft.com/office/drawing/2014/main" id="{F2DB29E5-8EA7-4EB6-8242-994315601885}"/>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0941724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jpeg"/><Relationship Id="rId17"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22.emf"/><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34.233.241.114:8085/"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lv-repo-us-east-1-199634940285.s3-website-us-east-1.amazonaws.com/#/admin/users" TargetMode="External"/><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41.jpeg"/><Relationship Id="rId4" Type="http://schemas.openxmlformats.org/officeDocument/2006/relationships/image" Target="../media/image40.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2.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jpeg"/><Relationship Id="rId2" Type="http://schemas.openxmlformats.org/officeDocument/2006/relationships/image" Target="../media/image38.png"/><Relationship Id="rId16"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53.jpeg"/><Relationship Id="rId5" Type="http://schemas.openxmlformats.org/officeDocument/2006/relationships/image" Target="../media/image47.png"/><Relationship Id="rId15" Type="http://schemas.openxmlformats.org/officeDocument/2006/relationships/image" Target="../media/image44.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hyperlink" Target="https://10az.online.tableau.com/t/latentviewanalyticscorporationdemo/views/PAID-AdvancedDiagnostics/SupplyChainHealth?iframeSizedToWindow=true&amp;:embed=y&amp;:showAppBanner=false&amp;:display_count=no&amp;:showVizHome=no" TargetMode="External"/><Relationship Id="rId4" Type="http://schemas.openxmlformats.org/officeDocument/2006/relationships/hyperlink" Target="http://ec2-52-200-210-195.compute-1.amazonaws.com:5000/"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4.png"/><Relationship Id="rId21" Type="http://schemas.openxmlformats.org/officeDocument/2006/relationships/image" Target="../media/image78.png"/><Relationship Id="rId7" Type="http://schemas.openxmlformats.org/officeDocument/2006/relationships/image" Target="../media/image66.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image" Target="../media/image63.png"/><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65.png"/><Relationship Id="rId11" Type="http://schemas.openxmlformats.org/officeDocument/2006/relationships/image" Target="../media/image68.png"/><Relationship Id="rId5" Type="http://schemas.openxmlformats.org/officeDocument/2006/relationships/image" Target="../media/image43.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42.png"/><Relationship Id="rId9" Type="http://schemas.openxmlformats.org/officeDocument/2006/relationships/image" Target="../media/image15.png"/><Relationship Id="rId14" Type="http://schemas.openxmlformats.org/officeDocument/2006/relationships/image" Target="../media/image71.png"/><Relationship Id="rId22" Type="http://schemas.openxmlformats.org/officeDocument/2006/relationships/image" Target="../media/image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87.tiff"/><Relationship Id="rId18" Type="http://schemas.openxmlformats.org/officeDocument/2006/relationships/image" Target="../media/image92.png"/><Relationship Id="rId3" Type="http://schemas.openxmlformats.org/officeDocument/2006/relationships/image" Target="../media/image83.png"/><Relationship Id="rId7" Type="http://schemas.openxmlformats.org/officeDocument/2006/relationships/image" Target="../media/image86.png"/><Relationship Id="rId12" Type="http://schemas.openxmlformats.org/officeDocument/2006/relationships/image" Target="../media/image30.png"/><Relationship Id="rId17" Type="http://schemas.openxmlformats.org/officeDocument/2006/relationships/image" Target="../media/image91.png"/><Relationship Id="rId2" Type="http://schemas.openxmlformats.org/officeDocument/2006/relationships/notesSlide" Target="../notesSlides/notesSlide9.xml"/><Relationship Id="rId16"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9.png"/><Relationship Id="rId5" Type="http://schemas.openxmlformats.org/officeDocument/2006/relationships/image" Target="../media/image85.tiff"/><Relationship Id="rId15" Type="http://schemas.openxmlformats.org/officeDocument/2006/relationships/image" Target="../media/image89.png"/><Relationship Id="rId10" Type="http://schemas.openxmlformats.org/officeDocument/2006/relationships/image" Target="../media/image28.png"/><Relationship Id="rId19" Type="http://schemas.openxmlformats.org/officeDocument/2006/relationships/image" Target="../media/image17.png"/><Relationship Id="rId4" Type="http://schemas.openxmlformats.org/officeDocument/2006/relationships/image" Target="../media/image84.tiff"/><Relationship Id="rId9" Type="http://schemas.openxmlformats.org/officeDocument/2006/relationships/image" Target="../media/image14.png"/><Relationship Id="rId14" Type="http://schemas.openxmlformats.org/officeDocument/2006/relationships/image" Target="../media/image88.pn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7146F-1B6F-438C-9315-B34D3EA8883F}"/>
              </a:ext>
            </a:extLst>
          </p:cNvPr>
          <p:cNvSpPr>
            <a:spLocks noGrp="1"/>
          </p:cNvSpPr>
          <p:nvPr>
            <p:ph type="title"/>
          </p:nvPr>
        </p:nvSpPr>
        <p:spPr>
          <a:xfrm>
            <a:off x="632225" y="1146652"/>
            <a:ext cx="9509302" cy="618564"/>
          </a:xfrm>
        </p:spPr>
        <p:txBody>
          <a:bodyPr/>
          <a:lstStyle/>
          <a:p>
            <a:r>
              <a:rPr lang="en-IN" dirty="0">
                <a:latin typeface="Segoe UI" panose="020B0502040204020203" pitchFamily="34" charset="0"/>
                <a:cs typeface="Segoe UI" panose="020B0502040204020203" pitchFamily="34" charset="0"/>
              </a:rPr>
              <a:t>LatentView Data Engineering proposal for </a:t>
            </a:r>
            <a:br>
              <a:rPr lang="en-IN" dirty="0">
                <a:latin typeface="Segoe UI" panose="020B0502040204020203" pitchFamily="34" charset="0"/>
                <a:cs typeface="Segoe UI" panose="020B0502040204020203" pitchFamily="34" charset="0"/>
              </a:rPr>
            </a:br>
            <a:r>
              <a:rPr lang="en-IN" dirty="0">
                <a:latin typeface="Segoe UI" panose="020B0502040204020203" pitchFamily="34" charset="0"/>
                <a:cs typeface="Segoe UI" panose="020B0502040204020203" pitchFamily="34" charset="0"/>
              </a:rPr>
              <a:t>United Airlines</a:t>
            </a:r>
          </a:p>
        </p:txBody>
      </p:sp>
      <p:sp>
        <p:nvSpPr>
          <p:cNvPr id="7" name="Content Placeholder 6">
            <a:extLst>
              <a:ext uri="{FF2B5EF4-FFF2-40B4-BE49-F238E27FC236}">
                <a16:creationId xmlns:a16="http://schemas.microsoft.com/office/drawing/2014/main" id="{6C806B0E-703C-42D7-84DF-BFAF16D983FA}"/>
              </a:ext>
            </a:extLst>
          </p:cNvPr>
          <p:cNvSpPr>
            <a:spLocks noGrp="1"/>
          </p:cNvSpPr>
          <p:nvPr>
            <p:ph sz="quarter" idx="13"/>
          </p:nvPr>
        </p:nvSpPr>
        <p:spPr>
          <a:xfrm>
            <a:off x="632225" y="4095726"/>
            <a:ext cx="2637248" cy="426958"/>
          </a:xfrm>
        </p:spPr>
        <p:txBody>
          <a:bodyPr/>
          <a:lstStyle/>
          <a:p>
            <a:r>
              <a:rPr lang="en-IN" dirty="0">
                <a:latin typeface="Segoe UI" panose="020B0502040204020203" pitchFamily="34" charset="0"/>
                <a:cs typeface="Segoe UI" panose="020B0502040204020203" pitchFamily="34" charset="0"/>
              </a:rPr>
              <a:t>Dec 2018</a:t>
            </a:r>
            <a:endParaRPr lang="en-US" dirty="0"/>
          </a:p>
        </p:txBody>
      </p:sp>
    </p:spTree>
    <p:extLst>
      <p:ext uri="{BB962C8B-B14F-4D97-AF65-F5344CB8AC3E}">
        <p14:creationId xmlns:p14="http://schemas.microsoft.com/office/powerpoint/2010/main" val="186089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603892" y="2377440"/>
            <a:ext cx="7976824" cy="914400"/>
          </a:xfrm>
        </p:spPr>
        <p:txBody>
          <a:bodyPr/>
          <a:lstStyle/>
          <a:p>
            <a:r>
              <a:rPr lang="nn-NO" dirty="0"/>
              <a:t>Data as a service</a:t>
            </a:r>
            <a:endParaRPr lang="en-US" dirty="0"/>
          </a:p>
        </p:txBody>
      </p:sp>
    </p:spTree>
    <p:extLst>
      <p:ext uri="{BB962C8B-B14F-4D97-AF65-F5344CB8AC3E}">
        <p14:creationId xmlns:p14="http://schemas.microsoft.com/office/powerpoint/2010/main" val="1784914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democratization</a:t>
            </a:r>
          </a:p>
        </p:txBody>
      </p:sp>
      <p:sp>
        <p:nvSpPr>
          <p:cNvPr id="61" name="Rectangle 60">
            <a:extLst>
              <a:ext uri="{FF2B5EF4-FFF2-40B4-BE49-F238E27FC236}">
                <a16:creationId xmlns:a16="http://schemas.microsoft.com/office/drawing/2014/main" id="{536F30B7-41F3-C54A-9150-ABBF39F6073A}"/>
              </a:ext>
            </a:extLst>
          </p:cNvPr>
          <p:cNvSpPr/>
          <p:nvPr/>
        </p:nvSpPr>
        <p:spPr>
          <a:xfrm>
            <a:off x="536746" y="564621"/>
            <a:ext cx="11456775" cy="640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Arial" panose="020B0604020202020204" pitchFamily="34" charset="0"/>
                <a:cs typeface="Arial" panose="020B0604020202020204" pitchFamily="34" charset="0"/>
              </a:rPr>
              <a:t>Driving adoption of foundry platform via custom applications and fully governed framework for data science on cloud</a:t>
            </a:r>
          </a:p>
        </p:txBody>
      </p:sp>
      <p:sp>
        <p:nvSpPr>
          <p:cNvPr id="11" name="Content Placeholder 2"/>
          <p:cNvSpPr txBox="1">
            <a:spLocks/>
          </p:cNvSpPr>
          <p:nvPr/>
        </p:nvSpPr>
        <p:spPr>
          <a:xfrm>
            <a:off x="625101" y="3467839"/>
            <a:ext cx="5700828" cy="523220"/>
          </a:xfrm>
          <a:prstGeom prst="rect">
            <a:avLst/>
          </a:prstGeom>
          <a:solidFill>
            <a:sysClr val="window" lastClr="FFFFFF"/>
          </a:solidFill>
          <a:ln w="3175">
            <a:noFill/>
            <a:prstDash val="solid"/>
          </a:ln>
        </p:spPr>
        <p:txBody>
          <a:bodyPr wrap="square">
            <a:spAutoFit/>
          </a:bodyPr>
          <a:lstStyle>
            <a:defPPr>
              <a:defRPr lang="en-US"/>
            </a:defPPr>
            <a:lvl1pPr algn="just">
              <a:defRPr sz="2000" b="1"/>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Custom</a:t>
            </a:r>
            <a:r>
              <a:rPr kumimoji="0" lang="en-AU" sz="1400" b="0" i="0" u="none" strike="noStrike" kern="0" cap="none" spc="0" normalizeH="0" noProof="0" dirty="0">
                <a:ln>
                  <a:noFill/>
                </a:ln>
                <a:solidFill>
                  <a:srgbClr val="000000"/>
                </a:solidFill>
                <a:effectLst/>
                <a:uLnTx/>
                <a:uFillTx/>
                <a:latin typeface="Arial" panose="020B0604020202020204" pitchFamily="34" charset="0"/>
                <a:cs typeface="Arial" panose="020B0604020202020204" pitchFamily="34" charset="0"/>
              </a:rPr>
              <a:t> applications for </a:t>
            </a:r>
            <a:r>
              <a:rPr lang="en-AU" sz="1400" b="0" kern="0" dirty="0" err="1">
                <a:solidFill>
                  <a:srgbClr val="000000"/>
                </a:solidFill>
                <a:latin typeface="Arial" panose="020B0604020202020204" pitchFamily="34" charset="0"/>
                <a:cs typeface="Arial" panose="020B0604020202020204" pitchFamily="34" charset="0"/>
              </a:rPr>
              <a:t>catalog</a:t>
            </a:r>
            <a:r>
              <a:rPr lang="en-AU" sz="1400" b="0" kern="0" dirty="0">
                <a:solidFill>
                  <a:srgbClr val="000000"/>
                </a:solidFill>
                <a:latin typeface="Arial" panose="020B0604020202020204" pitchFamily="34" charset="0"/>
                <a:cs typeface="Arial" panose="020B0604020202020204" pitchFamily="34" charset="0"/>
              </a:rPr>
              <a:t> &amp; search, </a:t>
            </a:r>
            <a:r>
              <a:rPr kumimoji="0" lang="en-AU" sz="1400" b="0" i="0" u="none" strike="noStrike" kern="0" cap="none" spc="0" normalizeH="0" noProof="0" dirty="0">
                <a:ln>
                  <a:noFill/>
                </a:ln>
                <a:solidFill>
                  <a:srgbClr val="000000"/>
                </a:solidFill>
                <a:effectLst/>
                <a:uLnTx/>
                <a:uFillTx/>
                <a:latin typeface="Arial" panose="020B0604020202020204" pitchFamily="34" charset="0"/>
                <a:cs typeface="Arial" panose="020B0604020202020204" pitchFamily="34" charset="0"/>
              </a:rPr>
              <a:t>reporting &amp; visualization and new feature development</a:t>
            </a:r>
            <a:endParaRPr kumimoji="0" lang="en-AU" sz="1400" b="0" i="1" u="none" strike="noStrike" kern="0" cap="none" spc="0" normalizeH="0" baseline="0" noProof="0" dirty="0">
              <a:ln>
                <a:noFill/>
              </a:ln>
              <a:solidFill>
                <a:srgbClr val="92A2BD">
                  <a:lumMod val="75000"/>
                </a:srgbClr>
              </a:solidFill>
              <a:effectLst/>
              <a:uLnTx/>
              <a:uFillTx/>
              <a:latin typeface="Arial" panose="020B0604020202020204" pitchFamily="34" charset="0"/>
              <a:cs typeface="Arial" panose="020B0604020202020204" pitchFamily="34" charset="0"/>
            </a:endParaRPr>
          </a:p>
        </p:txBody>
      </p:sp>
      <p:sp>
        <p:nvSpPr>
          <p:cNvPr id="12" name="Rectangle 11"/>
          <p:cNvSpPr/>
          <p:nvPr/>
        </p:nvSpPr>
        <p:spPr>
          <a:xfrm>
            <a:off x="595242" y="5093408"/>
            <a:ext cx="5729233" cy="307777"/>
          </a:xfrm>
          <a:prstGeom prst="rect">
            <a:avLst/>
          </a:prstGeom>
          <a:ln w="3175">
            <a:noFill/>
            <a:prstDash val="solid"/>
          </a:ln>
        </p:spPr>
        <p:txBody>
          <a:bodyPr wrap="square">
            <a:spAutoFit/>
          </a:bodyPr>
          <a:lstStyle/>
          <a:p>
            <a:r>
              <a:rPr lang="en-AU" sz="1400">
                <a:solidFill>
                  <a:srgbClr val="000000"/>
                </a:solidFill>
                <a:latin typeface="Arial" panose="020B0604020202020204" pitchFamily="34" charset="0"/>
                <a:cs typeface="Arial" panose="020B0604020202020204" pitchFamily="34" charset="0"/>
              </a:rPr>
              <a:t>Framework for modeling using technologies like DataRobot, H2O etc. </a:t>
            </a:r>
            <a:endParaRPr lang="en-AU" sz="1400" i="1" dirty="0">
              <a:solidFill>
                <a:srgbClr val="92A2BD">
                  <a:lumMod val="75000"/>
                </a:srgbClr>
              </a:solidFill>
              <a:latin typeface="Arial" panose="020B0604020202020204" pitchFamily="34" charset="0"/>
              <a:cs typeface="Arial" panose="020B0604020202020204" pitchFamily="34" charset="0"/>
            </a:endParaRPr>
          </a:p>
        </p:txBody>
      </p:sp>
      <p:sp>
        <p:nvSpPr>
          <p:cNvPr id="13" name="Rectangle 12"/>
          <p:cNvSpPr/>
          <p:nvPr/>
        </p:nvSpPr>
        <p:spPr>
          <a:xfrm>
            <a:off x="595242" y="1892188"/>
            <a:ext cx="5729234" cy="523220"/>
          </a:xfrm>
          <a:prstGeom prst="rect">
            <a:avLst/>
          </a:prstGeom>
          <a:solidFill>
            <a:sysClr val="window" lastClr="FFFFFF"/>
          </a:solidFill>
          <a:ln w="3175">
            <a:noFill/>
            <a:prstDash val="soli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Exporting data from foundry to cloud</a:t>
            </a:r>
            <a:r>
              <a:rPr lang="en-AU" sz="1400" kern="0" dirty="0">
                <a:solidFill>
                  <a:srgbClr val="000000"/>
                </a:solidFill>
                <a:latin typeface="Arial" panose="020B0604020202020204" pitchFamily="34" charset="0"/>
                <a:cs typeface="Arial" panose="020B0604020202020204" pitchFamily="34" charset="0"/>
              </a:rPr>
              <a:t> for </a:t>
            </a:r>
            <a:r>
              <a:rPr lang="en-AU" sz="1400" kern="0" dirty="0" err="1">
                <a:solidFill>
                  <a:srgbClr val="000000"/>
                </a:solidFill>
                <a:latin typeface="Arial" panose="020B0604020202020204" pitchFamily="34" charset="0"/>
                <a:cs typeface="Arial" panose="020B0604020202020204" pitchFamily="34" charset="0"/>
              </a:rPr>
              <a:t>adhoc</a:t>
            </a:r>
            <a:r>
              <a:rPr lang="en-AU" sz="1400" kern="0" dirty="0">
                <a:solidFill>
                  <a:srgbClr val="000000"/>
                </a:solidFill>
                <a:latin typeface="Arial" panose="020B0604020202020204" pitchFamily="34" charset="0"/>
                <a:cs typeface="Arial" panose="020B0604020202020204" pitchFamily="34" charset="0"/>
              </a:rPr>
              <a:t> </a:t>
            </a:r>
            <a:r>
              <a:rPr lang="en-AU" sz="1400" kern="0">
                <a:solidFill>
                  <a:srgbClr val="000000"/>
                </a:solidFill>
                <a:latin typeface="Arial" panose="020B0604020202020204" pitchFamily="34" charset="0"/>
                <a:cs typeface="Arial" panose="020B0604020202020204" pitchFamily="34" charset="0"/>
              </a:rPr>
              <a:t>analysis ensuring </a:t>
            </a:r>
            <a:r>
              <a:rPr lang="en-AU" sz="1400" kern="0" dirty="0">
                <a:solidFill>
                  <a:srgbClr val="000000"/>
                </a:solidFill>
                <a:latin typeface="Arial" panose="020B0604020202020204" pitchFamily="34" charset="0"/>
                <a:cs typeface="Arial" panose="020B0604020202020204" pitchFamily="34" charset="0"/>
              </a:rPr>
              <a:t>governance and identify &amp; access management</a:t>
            </a:r>
            <a:endParaRPr kumimoji="0" lang="en-AU"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595240" y="1479855"/>
            <a:ext cx="5619001" cy="346753"/>
          </a:xfrm>
          <a:prstGeom prst="rect">
            <a:avLst/>
          </a:prstGeom>
          <a:solidFill>
            <a:srgbClr val="92A2BD">
              <a:lumMod val="75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Ease</a:t>
            </a:r>
            <a:r>
              <a:rPr kumimoji="0" lang="en-IN" sz="1400" b="0" i="0" u="none" strike="noStrike" kern="0" cap="none" spc="0" normalizeH="0" noProof="0" dirty="0">
                <a:ln>
                  <a:noFill/>
                </a:ln>
                <a:solidFill>
                  <a:prstClr val="white"/>
                </a:solidFill>
                <a:effectLst/>
                <a:uLnTx/>
                <a:uFillTx/>
                <a:latin typeface="Arial" panose="020B0604020202020204" pitchFamily="34" charset="0"/>
                <a:cs typeface="Arial" panose="020B0604020202020204" pitchFamily="34" charset="0"/>
              </a:rPr>
              <a:t> of use</a:t>
            </a:r>
            <a:endParaRPr kumimoji="0" lang="en-IN" sz="14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612222" y="3064301"/>
            <a:ext cx="5603157" cy="346753"/>
          </a:xfrm>
          <a:prstGeom prst="rect">
            <a:avLst/>
          </a:prstGeom>
          <a:solidFill>
            <a:srgbClr val="92A2BD">
              <a:lumMod val="75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IN" sz="1400" kern="0" dirty="0">
                <a:solidFill>
                  <a:prstClr val="white"/>
                </a:solidFill>
                <a:latin typeface="Arial" panose="020B0604020202020204" pitchFamily="34" charset="0"/>
                <a:cs typeface="Arial" panose="020B0604020202020204" pitchFamily="34" charset="0"/>
              </a:rPr>
              <a:t>Analytics</a:t>
            </a:r>
            <a:endParaRPr kumimoji="0" lang="en-IN" sz="14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angle 15"/>
          <p:cNvSpPr/>
          <p:nvPr/>
        </p:nvSpPr>
        <p:spPr>
          <a:xfrm>
            <a:off x="595240" y="4651595"/>
            <a:ext cx="5619001" cy="346753"/>
          </a:xfrm>
          <a:prstGeom prst="rect">
            <a:avLst/>
          </a:prstGeom>
          <a:solidFill>
            <a:srgbClr val="92A2BD">
              <a:lumMod val="75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Data science</a:t>
            </a:r>
          </a:p>
        </p:txBody>
      </p:sp>
      <p:sp>
        <p:nvSpPr>
          <p:cNvPr id="2" name="Rounded Rectangle 1"/>
          <p:cNvSpPr/>
          <p:nvPr/>
        </p:nvSpPr>
        <p:spPr>
          <a:xfrm>
            <a:off x="6598920" y="1224571"/>
            <a:ext cx="5394601" cy="4625423"/>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8" name="TextBox 17"/>
          <p:cNvSpPr txBox="1"/>
          <p:nvPr/>
        </p:nvSpPr>
        <p:spPr>
          <a:xfrm>
            <a:off x="8079421" y="2037142"/>
            <a:ext cx="370615" cy="276999"/>
          </a:xfrm>
          <a:prstGeom prst="rect">
            <a:avLst/>
          </a:prstGeom>
        </p:spPr>
        <p:txBody>
          <a:bodyPr wrap="square">
            <a:spAutoFit/>
          </a:bodyPr>
          <a:lstStyle>
            <a:defPPr>
              <a:defRPr lang="en-US"/>
            </a:defPPr>
            <a:lvl1pPr algn="ctr">
              <a:defRPr sz="1400" b="1">
                <a:latin typeface="Segoe UI" panose="020B0502040204020203" pitchFamily="34" charset="0"/>
                <a:ea typeface="Segoe UI" panose="020B0502040204020203" pitchFamily="34" charset="0"/>
                <a:cs typeface="Segoe UI" panose="020B0502040204020203" pitchFamily="34" charset="0"/>
              </a:defRPr>
            </a:lvl1pPr>
          </a:lstStyle>
          <a:p>
            <a:r>
              <a:rPr lang="en-US" sz="1200" dirty="0">
                <a:latin typeface="Arial" panose="020B0604020202020204" pitchFamily="34" charset="0"/>
                <a:cs typeface="Arial" panose="020B0604020202020204" pitchFamily="34" charset="0"/>
              </a:rPr>
              <a:t>UI</a:t>
            </a:r>
          </a:p>
        </p:txBody>
      </p:sp>
      <p:pic>
        <p:nvPicPr>
          <p:cNvPr id="19" name="Picture 2" descr="Image result for cha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4455" y="1507749"/>
            <a:ext cx="560410" cy="56041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9AAC8AE-141B-C047-84CE-A3BD2DCF6669}"/>
              </a:ext>
            </a:extLst>
          </p:cNvPr>
          <p:cNvSpPr/>
          <p:nvPr/>
        </p:nvSpPr>
        <p:spPr>
          <a:xfrm>
            <a:off x="6576504" y="2787380"/>
            <a:ext cx="1374362" cy="276999"/>
          </a:xfrm>
          <a:prstGeom prst="rect">
            <a:avLst/>
          </a:prstGeom>
        </p:spPr>
        <p:txBody>
          <a:bodyPr wrap="square">
            <a:spAutoFit/>
          </a:bodyPr>
          <a:lstStyle/>
          <a:p>
            <a:pPr algn="ctr"/>
            <a:r>
              <a:rPr lang="en-IN" sz="1200" b="1" dirty="0">
                <a:latin typeface="Arial" panose="020B0604020202020204" pitchFamily="34" charset="0"/>
                <a:ea typeface="Segoe UI" panose="020B0502040204020203" pitchFamily="34" charset="0"/>
                <a:cs typeface="Arial" panose="020B0604020202020204" pitchFamily="34" charset="0"/>
              </a:rPr>
              <a:t>Foundry</a:t>
            </a:r>
            <a:endParaRPr lang="en-US" sz="1200" b="1" dirty="0">
              <a:latin typeface="Arial" panose="020B0604020202020204" pitchFamily="34" charset="0"/>
              <a:ea typeface="Segoe UI" panose="020B0502040204020203" pitchFamily="34" charset="0"/>
              <a:cs typeface="Arial" panose="020B0604020202020204" pitchFamily="34" charset="0"/>
            </a:endParaRPr>
          </a:p>
        </p:txBody>
      </p:sp>
      <p:pic>
        <p:nvPicPr>
          <p:cNvPr id="21" name="Picture 20">
            <a:extLst>
              <a:ext uri="{FF2B5EF4-FFF2-40B4-BE49-F238E27FC236}">
                <a16:creationId xmlns:a16="http://schemas.microsoft.com/office/drawing/2014/main" id="{31E33F28-A81E-46F3-9615-0E49111AFA57}"/>
              </a:ext>
            </a:extLst>
          </p:cNvPr>
          <p:cNvPicPr>
            <a:picLocks noChangeAspect="1"/>
          </p:cNvPicPr>
          <p:nvPr/>
        </p:nvPicPr>
        <p:blipFill>
          <a:blip r:embed="rId4"/>
          <a:stretch>
            <a:fillRect/>
          </a:stretch>
        </p:blipFill>
        <p:spPr>
          <a:xfrm>
            <a:off x="6739810" y="2167947"/>
            <a:ext cx="1047750" cy="609600"/>
          </a:xfrm>
          <a:prstGeom prst="rect">
            <a:avLst/>
          </a:prstGeom>
        </p:spPr>
      </p:pic>
      <p:pic>
        <p:nvPicPr>
          <p:cNvPr id="22" name="Picture 21">
            <a:extLst>
              <a:ext uri="{FF2B5EF4-FFF2-40B4-BE49-F238E27FC236}">
                <a16:creationId xmlns:a16="http://schemas.microsoft.com/office/drawing/2014/main" id="{33AD7443-EFEC-2C4C-BE8F-1AF9832462BB}"/>
              </a:ext>
            </a:extLst>
          </p:cNvPr>
          <p:cNvPicPr>
            <a:picLocks noChangeAspect="1"/>
          </p:cNvPicPr>
          <p:nvPr/>
        </p:nvPicPr>
        <p:blipFill rotWithShape="1">
          <a:blip r:embed="rId5">
            <a:clrChange>
              <a:clrFrom>
                <a:srgbClr val="FFFFFF"/>
              </a:clrFrom>
              <a:clrTo>
                <a:srgbClr val="FFFFFF">
                  <a:alpha val="0"/>
                </a:srgbClr>
              </a:clrTo>
            </a:clrChange>
          </a:blip>
          <a:srcRect l="18453" t="14459" r="22779" b="19980"/>
          <a:stretch/>
        </p:blipFill>
        <p:spPr>
          <a:xfrm>
            <a:off x="8925830" y="2127011"/>
            <a:ext cx="587025" cy="684264"/>
          </a:xfrm>
          <a:prstGeom prst="rect">
            <a:avLst/>
          </a:prstGeom>
        </p:spPr>
      </p:pic>
      <p:sp>
        <p:nvSpPr>
          <p:cNvPr id="23" name="Rectangle 22">
            <a:extLst>
              <a:ext uri="{FF2B5EF4-FFF2-40B4-BE49-F238E27FC236}">
                <a16:creationId xmlns:a16="http://schemas.microsoft.com/office/drawing/2014/main" id="{E49D8D37-C436-6D4C-B587-BF8F74A05F61}"/>
              </a:ext>
            </a:extLst>
          </p:cNvPr>
          <p:cNvSpPr/>
          <p:nvPr/>
        </p:nvSpPr>
        <p:spPr>
          <a:xfrm>
            <a:off x="8741225" y="2787380"/>
            <a:ext cx="956234" cy="276999"/>
          </a:xfrm>
          <a:prstGeom prst="rect">
            <a:avLst/>
          </a:prstGeom>
        </p:spPr>
        <p:txBody>
          <a:bodyPr wrap="square">
            <a:spAutoFit/>
          </a:bodyPr>
          <a:lstStyle/>
          <a:p>
            <a:pPr algn="ctr"/>
            <a:r>
              <a:rPr lang="en-IN" sz="1200" b="1" dirty="0">
                <a:latin typeface="Arial" panose="020B0604020202020204" pitchFamily="34" charset="0"/>
                <a:ea typeface="Segoe UI" panose="020B0502040204020203" pitchFamily="34" charset="0"/>
                <a:cs typeface="Arial" panose="020B0604020202020204" pitchFamily="34" charset="0"/>
              </a:rPr>
              <a:t>S3 Bucket</a:t>
            </a:r>
            <a:endParaRPr lang="en-US" sz="1200" b="1" dirty="0">
              <a:latin typeface="Arial" panose="020B0604020202020204" pitchFamily="34" charset="0"/>
              <a:ea typeface="Segoe UI" panose="020B0502040204020203" pitchFamily="34" charset="0"/>
              <a:cs typeface="Arial" panose="020B0604020202020204" pitchFamily="34" charset="0"/>
            </a:endParaRPr>
          </a:p>
        </p:txBody>
      </p:sp>
      <p:cxnSp>
        <p:nvCxnSpPr>
          <p:cNvPr id="17" name="Straight Connector 16"/>
          <p:cNvCxnSpPr/>
          <p:nvPr/>
        </p:nvCxnSpPr>
        <p:spPr>
          <a:xfrm flipV="1">
            <a:off x="6598920" y="3188659"/>
            <a:ext cx="5394601" cy="73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547405" y="4787454"/>
            <a:ext cx="5394601" cy="73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9" idx="1"/>
            <a:endCxn id="21" idx="0"/>
          </p:cNvCxnSpPr>
          <p:nvPr/>
        </p:nvCxnSpPr>
        <p:spPr>
          <a:xfrm rot="10800000" flipV="1">
            <a:off x="7263685" y="1787953"/>
            <a:ext cx="700770" cy="379993"/>
          </a:xfrm>
          <a:prstGeom prst="bentConnector2">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9" idx="3"/>
            <a:endCxn id="22" idx="0"/>
          </p:cNvCxnSpPr>
          <p:nvPr/>
        </p:nvCxnSpPr>
        <p:spPr>
          <a:xfrm>
            <a:off x="8524865" y="1787954"/>
            <a:ext cx="694478" cy="339057"/>
          </a:xfrm>
          <a:prstGeom prst="bentConnector2">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1" idx="3"/>
            <a:endCxn id="22" idx="1"/>
          </p:cNvCxnSpPr>
          <p:nvPr/>
        </p:nvCxnSpPr>
        <p:spPr>
          <a:xfrm flipV="1">
            <a:off x="7787560" y="2469143"/>
            <a:ext cx="1138270" cy="3604"/>
          </a:xfrm>
          <a:prstGeom prst="bentConnector3">
            <a:avLst>
              <a:gd name="adj1" fmla="val 50000"/>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F3BD5F0-F3D7-43C8-BE5A-FF9DB8194BB7}"/>
              </a:ext>
            </a:extLst>
          </p:cNvPr>
          <p:cNvSpPr/>
          <p:nvPr/>
        </p:nvSpPr>
        <p:spPr>
          <a:xfrm>
            <a:off x="9488779" y="4265585"/>
            <a:ext cx="872355" cy="276999"/>
          </a:xfrm>
          <a:prstGeom prst="rect">
            <a:avLst/>
          </a:prstGeom>
        </p:spPr>
        <p:txBody>
          <a:bodyPr wrap="square">
            <a:spAutoFit/>
          </a:bodyPr>
          <a:lstStyle/>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Athena</a:t>
            </a:r>
            <a:endParaRPr lang="en-US" sz="1200" b="1" dirty="0">
              <a:solidFill>
                <a:srgbClr val="002060"/>
              </a:solidFill>
              <a:latin typeface="Arial" panose="020B0604020202020204" pitchFamily="34" charset="0"/>
              <a:ea typeface="Segoe UI" panose="020B0502040204020203" pitchFamily="34" charset="0"/>
              <a:cs typeface="Arial" panose="020B0604020202020204" pitchFamily="34" charset="0"/>
            </a:endParaRPr>
          </a:p>
        </p:txBody>
      </p:sp>
      <p:pic>
        <p:nvPicPr>
          <p:cNvPr id="46" name="Picture 45"/>
          <p:cNvPicPr>
            <a:picLocks noChangeAspect="1"/>
          </p:cNvPicPr>
          <p:nvPr/>
        </p:nvPicPr>
        <p:blipFill>
          <a:blip r:embed="rId6"/>
          <a:stretch>
            <a:fillRect/>
          </a:stretch>
        </p:blipFill>
        <p:spPr>
          <a:xfrm>
            <a:off x="10532524" y="3765536"/>
            <a:ext cx="600075" cy="466725"/>
          </a:xfrm>
          <a:prstGeom prst="rect">
            <a:avLst/>
          </a:prstGeom>
        </p:spPr>
      </p:pic>
      <p:pic>
        <p:nvPicPr>
          <p:cNvPr id="47" name="Picture 46" descr="C:\Users\lavanya.dillibabu\Desktop\redshift.png"/>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1296500" y="3788349"/>
            <a:ext cx="449620" cy="439827"/>
          </a:xfrm>
          <a:prstGeom prst="rect">
            <a:avLst/>
          </a:prstGeom>
          <a:noFill/>
          <a:ln>
            <a:noFill/>
          </a:ln>
        </p:spPr>
      </p:pic>
      <p:sp>
        <p:nvSpPr>
          <p:cNvPr id="48" name="Rectangle 47">
            <a:extLst>
              <a:ext uri="{FF2B5EF4-FFF2-40B4-BE49-F238E27FC236}">
                <a16:creationId xmlns:a16="http://schemas.microsoft.com/office/drawing/2014/main" id="{FF3BD5F0-F3D7-43C8-BE5A-FF9DB8194BB7}"/>
              </a:ext>
            </a:extLst>
          </p:cNvPr>
          <p:cNvSpPr/>
          <p:nvPr/>
        </p:nvSpPr>
        <p:spPr>
          <a:xfrm>
            <a:off x="10481224" y="4249378"/>
            <a:ext cx="526105" cy="276999"/>
          </a:xfrm>
          <a:prstGeom prst="rect">
            <a:avLst/>
          </a:prstGeom>
        </p:spPr>
        <p:txBody>
          <a:bodyPr wrap="none">
            <a:spAutoFit/>
          </a:bodyPr>
          <a:lstStyle/>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EMR</a:t>
            </a:r>
            <a:endParaRPr lang="en-US" sz="1200" b="1" dirty="0">
              <a:solidFill>
                <a:srgbClr val="002060"/>
              </a:solidFill>
              <a:latin typeface="Arial" panose="020B0604020202020204" pitchFamily="34" charset="0"/>
              <a:ea typeface="Segoe UI" panose="020B050204020402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FF3BD5F0-F3D7-43C8-BE5A-FF9DB8194BB7}"/>
              </a:ext>
            </a:extLst>
          </p:cNvPr>
          <p:cNvSpPr/>
          <p:nvPr/>
        </p:nvSpPr>
        <p:spPr>
          <a:xfrm>
            <a:off x="11038466" y="4253565"/>
            <a:ext cx="800219" cy="276999"/>
          </a:xfrm>
          <a:prstGeom prst="rect">
            <a:avLst/>
          </a:prstGeom>
        </p:spPr>
        <p:txBody>
          <a:bodyPr wrap="none">
            <a:spAutoFit/>
          </a:bodyPr>
          <a:lstStyle/>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Redshift</a:t>
            </a:r>
            <a:endParaRPr lang="en-US" sz="1200" b="1" dirty="0">
              <a:solidFill>
                <a:srgbClr val="002060"/>
              </a:solidFill>
              <a:latin typeface="Arial" panose="020B0604020202020204" pitchFamily="34" charset="0"/>
              <a:ea typeface="Segoe UI" panose="020B0502040204020203" pitchFamily="34" charset="0"/>
              <a:cs typeface="Arial" panose="020B0604020202020204" pitchFamily="34" charset="0"/>
            </a:endParaRPr>
          </a:p>
        </p:txBody>
      </p:sp>
      <p:pic>
        <p:nvPicPr>
          <p:cNvPr id="52" name="Picture 2"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89589" y="5107806"/>
            <a:ext cx="686553" cy="392891"/>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4" descr="Image result for hive sq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85368" y="5039747"/>
            <a:ext cx="573400" cy="516060"/>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8" descr="Image result for R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12184" y="5022924"/>
            <a:ext cx="663880" cy="580895"/>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55"/>
          <p:cNvPicPr>
            <a:picLocks noChangeAspect="1"/>
          </p:cNvPicPr>
          <p:nvPr/>
        </p:nvPicPr>
        <p:blipFill>
          <a:blip r:embed="rId11"/>
          <a:stretch>
            <a:fillRect/>
          </a:stretch>
        </p:blipFill>
        <p:spPr>
          <a:xfrm>
            <a:off x="9774294" y="3708384"/>
            <a:ext cx="496002" cy="589003"/>
          </a:xfrm>
          <a:prstGeom prst="rect">
            <a:avLst/>
          </a:prstGeom>
        </p:spPr>
      </p:pic>
      <p:pic>
        <p:nvPicPr>
          <p:cNvPr id="1026" name="Picture 2" descr="Image result for DataRobot logo transparent"/>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6874425" y="5226235"/>
            <a:ext cx="1275302" cy="174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2O.ai"/>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8434157" y="5213205"/>
            <a:ext cx="807530" cy="309634"/>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FF3BD5F0-F3D7-43C8-BE5A-FF9DB8194BB7}"/>
              </a:ext>
            </a:extLst>
          </p:cNvPr>
          <p:cNvSpPr/>
          <p:nvPr/>
        </p:nvSpPr>
        <p:spPr>
          <a:xfrm>
            <a:off x="8321277" y="4216411"/>
            <a:ext cx="739305" cy="461665"/>
          </a:xfrm>
          <a:prstGeom prst="rect">
            <a:avLst/>
          </a:prstGeom>
        </p:spPr>
        <p:txBody>
          <a:bodyPr wrap="none">
            <a:spAutoFit/>
          </a:bodyPr>
          <a:lstStyle/>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Elastic</a:t>
            </a:r>
          </a:p>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 Search</a:t>
            </a:r>
            <a:endParaRPr lang="en-US" sz="1200" b="1" dirty="0">
              <a:solidFill>
                <a:srgbClr val="002060"/>
              </a:solidFill>
              <a:latin typeface="Arial" panose="020B0604020202020204" pitchFamily="34" charset="0"/>
              <a:ea typeface="Segoe UI" panose="020B0502040204020203" pitchFamily="34" charset="0"/>
              <a:cs typeface="Arial" panose="020B0604020202020204" pitchFamily="34" charset="0"/>
            </a:endParaRPr>
          </a:p>
        </p:txBody>
      </p:sp>
      <p:pic>
        <p:nvPicPr>
          <p:cNvPr id="60" name="Picture 59"/>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364150" y="3649937"/>
            <a:ext cx="896982" cy="644706"/>
          </a:xfrm>
          <a:prstGeom prst="rect">
            <a:avLst/>
          </a:prstGeom>
        </p:spPr>
      </p:pic>
      <p:pic>
        <p:nvPicPr>
          <p:cNvPr id="62" name="Picture 61"/>
          <p:cNvPicPr>
            <a:picLocks noChangeAspect="1"/>
          </p:cNvPicPr>
          <p:nvPr/>
        </p:nvPicPr>
        <p:blipFill>
          <a:blip r:embed="rId15"/>
          <a:stretch>
            <a:fillRect/>
          </a:stretch>
        </p:blipFill>
        <p:spPr>
          <a:xfrm>
            <a:off x="6743959" y="3742697"/>
            <a:ext cx="621799" cy="538095"/>
          </a:xfrm>
          <a:prstGeom prst="rect">
            <a:avLst/>
          </a:prstGeom>
        </p:spPr>
      </p:pic>
      <p:pic>
        <p:nvPicPr>
          <p:cNvPr id="63" name="Picture 62"/>
          <p:cNvPicPr>
            <a:picLocks noChangeAspect="1"/>
          </p:cNvPicPr>
          <p:nvPr/>
        </p:nvPicPr>
        <p:blipFill>
          <a:blip r:embed="rId16">
            <a:duotone>
              <a:schemeClr val="accent5">
                <a:shade val="45000"/>
                <a:satMod val="135000"/>
              </a:schemeClr>
              <a:prstClr val="white"/>
            </a:duotone>
          </a:blip>
          <a:stretch>
            <a:fillRect/>
          </a:stretch>
        </p:blipFill>
        <p:spPr>
          <a:xfrm>
            <a:off x="8361375" y="3723390"/>
            <a:ext cx="585220" cy="534770"/>
          </a:xfrm>
          <a:prstGeom prst="rect">
            <a:avLst/>
          </a:prstGeom>
        </p:spPr>
      </p:pic>
      <p:sp>
        <p:nvSpPr>
          <p:cNvPr id="64" name="Rectangle 63">
            <a:extLst>
              <a:ext uri="{FF2B5EF4-FFF2-40B4-BE49-F238E27FC236}">
                <a16:creationId xmlns:a16="http://schemas.microsoft.com/office/drawing/2014/main" id="{FF3BD5F0-F3D7-43C8-BE5A-FF9DB8194BB7}"/>
              </a:ext>
            </a:extLst>
          </p:cNvPr>
          <p:cNvSpPr/>
          <p:nvPr/>
        </p:nvSpPr>
        <p:spPr>
          <a:xfrm>
            <a:off x="6646681" y="4205561"/>
            <a:ext cx="790601" cy="461665"/>
          </a:xfrm>
          <a:prstGeom prst="rect">
            <a:avLst/>
          </a:prstGeom>
        </p:spPr>
        <p:txBody>
          <a:bodyPr wrap="none">
            <a:spAutoFit/>
          </a:bodyPr>
          <a:lstStyle/>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Dynamo</a:t>
            </a:r>
          </a:p>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DB</a:t>
            </a:r>
            <a:endParaRPr lang="en-US" sz="1200" b="1" dirty="0">
              <a:solidFill>
                <a:srgbClr val="002060"/>
              </a:solidFill>
              <a:latin typeface="Arial" panose="020B0604020202020204" pitchFamily="34" charset="0"/>
              <a:ea typeface="Segoe UI" panose="020B0502040204020203" pitchFamily="34" charset="0"/>
              <a:cs typeface="Arial" panose="020B0604020202020204" pitchFamily="34" charset="0"/>
            </a:endParaRPr>
          </a:p>
        </p:txBody>
      </p:sp>
      <p:sp>
        <p:nvSpPr>
          <p:cNvPr id="65" name="Rectangle 64">
            <a:extLst>
              <a:ext uri="{FF2B5EF4-FFF2-40B4-BE49-F238E27FC236}">
                <a16:creationId xmlns:a16="http://schemas.microsoft.com/office/drawing/2014/main" id="{FF3BD5F0-F3D7-43C8-BE5A-FF9DB8194BB7}"/>
              </a:ext>
            </a:extLst>
          </p:cNvPr>
          <p:cNvSpPr/>
          <p:nvPr/>
        </p:nvSpPr>
        <p:spPr>
          <a:xfrm>
            <a:off x="7500040" y="4148489"/>
            <a:ext cx="748923" cy="461665"/>
          </a:xfrm>
          <a:prstGeom prst="rect">
            <a:avLst/>
          </a:prstGeom>
        </p:spPr>
        <p:txBody>
          <a:bodyPr wrap="none">
            <a:spAutoFit/>
          </a:bodyPr>
          <a:lstStyle/>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Glue </a:t>
            </a:r>
          </a:p>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Catalog</a:t>
            </a:r>
            <a:endParaRPr lang="en-US" sz="1200" b="1" dirty="0">
              <a:solidFill>
                <a:srgbClr val="002060"/>
              </a:solidFill>
              <a:latin typeface="Arial" panose="020B0604020202020204" pitchFamily="34" charset="0"/>
              <a:ea typeface="Segoe UI" panose="020B0502040204020203" pitchFamily="34" charset="0"/>
              <a:cs typeface="Arial" panose="020B0604020202020204" pitchFamily="34" charset="0"/>
            </a:endParaRPr>
          </a:p>
        </p:txBody>
      </p:sp>
      <p:sp>
        <p:nvSpPr>
          <p:cNvPr id="41" name="Rectangle 40"/>
          <p:cNvSpPr/>
          <p:nvPr/>
        </p:nvSpPr>
        <p:spPr>
          <a:xfrm>
            <a:off x="7080357" y="3260284"/>
            <a:ext cx="1457450" cy="276999"/>
          </a:xfrm>
          <a:prstGeom prst="rect">
            <a:avLst/>
          </a:prstGeom>
        </p:spPr>
        <p:txBody>
          <a:bodyPr wrap="none">
            <a:spAutoFit/>
          </a:bodyPr>
          <a:lstStyle/>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Catalog &amp; Search</a:t>
            </a:r>
          </a:p>
        </p:txBody>
      </p:sp>
      <p:sp>
        <p:nvSpPr>
          <p:cNvPr id="57" name="Rectangle 56"/>
          <p:cNvSpPr/>
          <p:nvPr/>
        </p:nvSpPr>
        <p:spPr>
          <a:xfrm>
            <a:off x="9696424" y="3245812"/>
            <a:ext cx="1887761" cy="276999"/>
          </a:xfrm>
          <a:prstGeom prst="rect">
            <a:avLst/>
          </a:prstGeom>
        </p:spPr>
        <p:txBody>
          <a:bodyPr wrap="none">
            <a:spAutoFit/>
          </a:bodyPr>
          <a:lstStyle/>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Processing &amp; Analytics</a:t>
            </a:r>
          </a:p>
        </p:txBody>
      </p:sp>
      <p:pic>
        <p:nvPicPr>
          <p:cNvPr id="83" name="Picture 82"/>
          <p:cNvPicPr>
            <a:picLocks noChangeAspect="1"/>
          </p:cNvPicPr>
          <p:nvPr/>
        </p:nvPicPr>
        <p:blipFill rotWithShape="1">
          <a:blip r:embed="rId17"/>
          <a:srcRect b="27018"/>
          <a:stretch/>
        </p:blipFill>
        <p:spPr>
          <a:xfrm>
            <a:off x="10720291" y="2598377"/>
            <a:ext cx="724032" cy="493484"/>
          </a:xfrm>
          <a:prstGeom prst="rect">
            <a:avLst/>
          </a:prstGeom>
        </p:spPr>
      </p:pic>
      <p:pic>
        <p:nvPicPr>
          <p:cNvPr id="84" name="Picture 83"/>
          <p:cNvPicPr>
            <a:picLocks noChangeAspect="1"/>
          </p:cNvPicPr>
          <p:nvPr/>
        </p:nvPicPr>
        <p:blipFill>
          <a:blip r:embed="rId18"/>
          <a:stretch>
            <a:fillRect/>
          </a:stretch>
        </p:blipFill>
        <p:spPr>
          <a:xfrm>
            <a:off x="10174626" y="1774936"/>
            <a:ext cx="620605" cy="476805"/>
          </a:xfrm>
          <a:prstGeom prst="rect">
            <a:avLst/>
          </a:prstGeom>
        </p:spPr>
      </p:pic>
      <p:pic>
        <p:nvPicPr>
          <p:cNvPr id="85" name="Picture 84"/>
          <p:cNvPicPr>
            <a:picLocks noChangeAspect="1"/>
          </p:cNvPicPr>
          <p:nvPr/>
        </p:nvPicPr>
        <p:blipFill>
          <a:blip r:embed="rId19"/>
          <a:stretch>
            <a:fillRect/>
          </a:stretch>
        </p:blipFill>
        <p:spPr>
          <a:xfrm>
            <a:off x="10893313" y="1761984"/>
            <a:ext cx="651486" cy="479541"/>
          </a:xfrm>
          <a:prstGeom prst="rect">
            <a:avLst/>
          </a:prstGeom>
        </p:spPr>
      </p:pic>
      <p:sp>
        <p:nvSpPr>
          <p:cNvPr id="86" name="Rectangle 85">
            <a:extLst>
              <a:ext uri="{FF2B5EF4-FFF2-40B4-BE49-F238E27FC236}">
                <a16:creationId xmlns:a16="http://schemas.microsoft.com/office/drawing/2014/main" id="{FF3BD5F0-F3D7-43C8-BE5A-FF9DB8194BB7}"/>
              </a:ext>
            </a:extLst>
          </p:cNvPr>
          <p:cNvSpPr/>
          <p:nvPr/>
        </p:nvSpPr>
        <p:spPr>
          <a:xfrm>
            <a:off x="10076803" y="2614767"/>
            <a:ext cx="816249" cy="461665"/>
          </a:xfrm>
          <a:prstGeom prst="rect">
            <a:avLst/>
          </a:prstGeom>
        </p:spPr>
        <p:txBody>
          <a:bodyPr wrap="none">
            <a:spAutoFit/>
          </a:bodyPr>
          <a:lstStyle/>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API </a:t>
            </a:r>
          </a:p>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Gateway</a:t>
            </a:r>
            <a:endParaRPr lang="en-US" sz="1200" b="1" dirty="0">
              <a:solidFill>
                <a:srgbClr val="002060"/>
              </a:solidFill>
              <a:latin typeface="Arial" panose="020B0604020202020204" pitchFamily="34" charset="0"/>
              <a:ea typeface="Segoe UI" panose="020B0502040204020203" pitchFamily="34" charset="0"/>
              <a:cs typeface="Arial" panose="020B0604020202020204" pitchFamily="34" charset="0"/>
            </a:endParaRPr>
          </a:p>
        </p:txBody>
      </p:sp>
      <p:sp>
        <p:nvSpPr>
          <p:cNvPr id="87" name="Rectangle 86">
            <a:extLst>
              <a:ext uri="{FF2B5EF4-FFF2-40B4-BE49-F238E27FC236}">
                <a16:creationId xmlns:a16="http://schemas.microsoft.com/office/drawing/2014/main" id="{FF3BD5F0-F3D7-43C8-BE5A-FF9DB8194BB7}"/>
              </a:ext>
            </a:extLst>
          </p:cNvPr>
          <p:cNvSpPr/>
          <p:nvPr/>
        </p:nvSpPr>
        <p:spPr>
          <a:xfrm>
            <a:off x="10240567" y="2307124"/>
            <a:ext cx="466794" cy="276999"/>
          </a:xfrm>
          <a:prstGeom prst="rect">
            <a:avLst/>
          </a:prstGeom>
        </p:spPr>
        <p:txBody>
          <a:bodyPr wrap="none">
            <a:spAutoFit/>
          </a:bodyPr>
          <a:lstStyle/>
          <a:p>
            <a:pPr algn="ctr"/>
            <a:r>
              <a:rPr lang="en-IN" sz="1200" b="1">
                <a:solidFill>
                  <a:srgbClr val="002060"/>
                </a:solidFill>
                <a:latin typeface="Arial" panose="020B0604020202020204" pitchFamily="34" charset="0"/>
                <a:ea typeface="Segoe UI" panose="020B0502040204020203" pitchFamily="34" charset="0"/>
                <a:cs typeface="Arial" panose="020B0604020202020204" pitchFamily="34" charset="0"/>
              </a:rPr>
              <a:t>IAM</a:t>
            </a:r>
            <a:endPar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endParaRPr>
          </a:p>
        </p:txBody>
      </p:sp>
      <p:sp>
        <p:nvSpPr>
          <p:cNvPr id="88" name="Rectangle 87">
            <a:extLst>
              <a:ext uri="{FF2B5EF4-FFF2-40B4-BE49-F238E27FC236}">
                <a16:creationId xmlns:a16="http://schemas.microsoft.com/office/drawing/2014/main" id="{FF3BD5F0-F3D7-43C8-BE5A-FF9DB8194BB7}"/>
              </a:ext>
            </a:extLst>
          </p:cNvPr>
          <p:cNvSpPr/>
          <p:nvPr/>
        </p:nvSpPr>
        <p:spPr>
          <a:xfrm>
            <a:off x="10810028" y="2292963"/>
            <a:ext cx="768159" cy="276999"/>
          </a:xfrm>
          <a:prstGeom prst="rect">
            <a:avLst/>
          </a:prstGeom>
        </p:spPr>
        <p:txBody>
          <a:bodyPr wrap="none">
            <a:spAutoFit/>
          </a:bodyPr>
          <a:lstStyle/>
          <a:p>
            <a:pPr algn="ctr"/>
            <a:r>
              <a:rPr lang="en-IN" sz="1200" b="1" dirty="0">
                <a:solidFill>
                  <a:srgbClr val="002060"/>
                </a:solidFill>
                <a:latin typeface="Arial" panose="020B0604020202020204" pitchFamily="34" charset="0"/>
                <a:ea typeface="Segoe UI" panose="020B0502040204020203" pitchFamily="34" charset="0"/>
                <a:cs typeface="Arial" panose="020B0604020202020204" pitchFamily="34" charset="0"/>
              </a:rPr>
              <a:t>Cognito</a:t>
            </a:r>
            <a:endParaRPr lang="en-US" sz="1200" b="1" dirty="0">
              <a:solidFill>
                <a:srgbClr val="002060"/>
              </a:solidFill>
              <a:latin typeface="Arial" panose="020B0604020202020204" pitchFamily="34" charset="0"/>
              <a:ea typeface="Segoe UI" panose="020B0502040204020203" pitchFamily="34" charset="0"/>
              <a:cs typeface="Arial" panose="020B0604020202020204" pitchFamily="34" charset="0"/>
            </a:endParaRPr>
          </a:p>
        </p:txBody>
      </p:sp>
      <p:sp>
        <p:nvSpPr>
          <p:cNvPr id="67" name="Rectangle 66"/>
          <p:cNvSpPr/>
          <p:nvPr/>
        </p:nvSpPr>
        <p:spPr>
          <a:xfrm>
            <a:off x="7833697" y="1325838"/>
            <a:ext cx="3469050" cy="308035"/>
          </a:xfrm>
          <a:prstGeom prst="rect">
            <a:avLst/>
          </a:prstGeom>
        </p:spPr>
        <p:txBody>
          <a:bodyPr wrap="square">
            <a:spAutoFit/>
          </a:bodyPr>
          <a:lstStyle/>
          <a:p>
            <a:pPr algn="ctr"/>
            <a:r>
              <a:rPr lang="en-IN" sz="1400" b="1" dirty="0">
                <a:solidFill>
                  <a:srgbClr val="002060"/>
                </a:solidFill>
                <a:latin typeface="Arial" panose="020B0604020202020204" pitchFamily="34" charset="0"/>
                <a:ea typeface="Segoe UI" panose="020B0502040204020203" pitchFamily="34" charset="0"/>
                <a:cs typeface="Arial" panose="020B0604020202020204" pitchFamily="34" charset="0"/>
              </a:rPr>
              <a:t>Access &amp; User Interface</a:t>
            </a:r>
          </a:p>
        </p:txBody>
      </p:sp>
    </p:spTree>
    <p:extLst>
      <p:ext uri="{BB962C8B-B14F-4D97-AF65-F5344CB8AC3E}">
        <p14:creationId xmlns:p14="http://schemas.microsoft.com/office/powerpoint/2010/main" val="2423441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leading multinational company in cosmetics industry</a:t>
            </a:r>
          </a:p>
        </p:txBody>
      </p:sp>
      <p:sp>
        <p:nvSpPr>
          <p:cNvPr id="40" name="Freeform: Shape 62">
            <a:extLst>
              <a:ext uri="{FF2B5EF4-FFF2-40B4-BE49-F238E27FC236}">
                <a16:creationId xmlns:a16="http://schemas.microsoft.com/office/drawing/2014/main" id="{ED0691BB-E744-4B85-ACA1-BB4781D015D5}"/>
              </a:ext>
            </a:extLst>
          </p:cNvPr>
          <p:cNvSpPr/>
          <p:nvPr/>
        </p:nvSpPr>
        <p:spPr>
          <a:xfrm rot="11700000">
            <a:off x="5527212" y="2130625"/>
            <a:ext cx="1908174" cy="1864668"/>
          </a:xfrm>
          <a:custGeom>
            <a:avLst/>
            <a:gdLst>
              <a:gd name="connsiteX0" fmla="*/ 811611 w 2544232"/>
              <a:gd name="connsiteY0" fmla="*/ 734291 h 2486224"/>
              <a:gd name="connsiteX1" fmla="*/ 605388 w 2544232"/>
              <a:gd name="connsiteY1" fmla="*/ 734291 h 2486224"/>
              <a:gd name="connsiteX2" fmla="*/ 605388 w 2544232"/>
              <a:gd name="connsiteY2" fmla="*/ 734291 h 2486224"/>
              <a:gd name="connsiteX3" fmla="*/ 195897 w 2544232"/>
              <a:gd name="connsiteY3" fmla="*/ 734291 h 2486224"/>
              <a:gd name="connsiteX4" fmla="*/ 195897 w 2544232"/>
              <a:gd name="connsiteY4" fmla="*/ 734291 h 2486224"/>
              <a:gd name="connsiteX5" fmla="*/ 0 w 2544232"/>
              <a:gd name="connsiteY5" fmla="*/ 734291 h 2486224"/>
              <a:gd name="connsiteX6" fmla="*/ 173825 w 2544232"/>
              <a:gd name="connsiteY6" fmla="*/ 419760 h 2486224"/>
              <a:gd name="connsiteX7" fmla="*/ 173825 w 2544232"/>
              <a:gd name="connsiteY7" fmla="*/ 419760 h 2486224"/>
              <a:gd name="connsiteX8" fmla="*/ 405806 w 2544232"/>
              <a:gd name="connsiteY8" fmla="*/ 0 h 2486224"/>
              <a:gd name="connsiteX9" fmla="*/ 576699 w 2544232"/>
              <a:gd name="connsiteY9" fmla="*/ 309226 h 2486224"/>
              <a:gd name="connsiteX10" fmla="*/ 576699 w 2544232"/>
              <a:gd name="connsiteY10" fmla="*/ 309226 h 2486224"/>
              <a:gd name="connsiteX11" fmla="*/ 2212833 w 2544232"/>
              <a:gd name="connsiteY11" fmla="*/ 1897269 h 2486224"/>
              <a:gd name="connsiteX12" fmla="*/ 2140603 w 2544232"/>
              <a:gd name="connsiteY12" fmla="*/ 1905272 h 2486224"/>
              <a:gd name="connsiteX13" fmla="*/ 1849459 w 2544232"/>
              <a:gd name="connsiteY13" fmla="*/ 1893857 h 2486224"/>
              <a:gd name="connsiteX14" fmla="*/ 1809941 w 2544232"/>
              <a:gd name="connsiteY14" fmla="*/ 1886375 h 2486224"/>
              <a:gd name="connsiteX15" fmla="*/ 1809942 w 2544232"/>
              <a:gd name="connsiteY15" fmla="*/ 1674611 h 2486224"/>
              <a:gd name="connsiteX16" fmla="*/ 1809941 w 2544232"/>
              <a:gd name="connsiteY16" fmla="*/ 2315507 h 2486224"/>
              <a:gd name="connsiteX17" fmla="*/ 1809276 w 2544232"/>
              <a:gd name="connsiteY17" fmla="*/ 2315447 h 2486224"/>
              <a:gd name="connsiteX18" fmla="*/ 236868 w 2544232"/>
              <a:gd name="connsiteY18" fmla="*/ 926166 h 2486224"/>
              <a:gd name="connsiteX19" fmla="*/ 196105 w 2544232"/>
              <a:gd name="connsiteY19" fmla="*/ 736175 h 2486224"/>
              <a:gd name="connsiteX20" fmla="*/ 195897 w 2544232"/>
              <a:gd name="connsiteY20" fmla="*/ 734292 h 2486224"/>
              <a:gd name="connsiteX21" fmla="*/ 605388 w 2544232"/>
              <a:gd name="connsiteY21" fmla="*/ 734291 h 2486224"/>
              <a:gd name="connsiteX22" fmla="*/ 621373 w 2544232"/>
              <a:gd name="connsiteY22" fmla="*/ 808796 h 2486224"/>
              <a:gd name="connsiteX23" fmla="*/ 1708132 w 2544232"/>
              <a:gd name="connsiteY23" fmla="*/ 1867099 h 2486224"/>
              <a:gd name="connsiteX24" fmla="*/ 1809941 w 2544232"/>
              <a:gd name="connsiteY24" fmla="*/ 1886376 h 2486224"/>
              <a:gd name="connsiteX25" fmla="*/ 2042068 w 2544232"/>
              <a:gd name="connsiteY25" fmla="*/ 2331481 h 2486224"/>
              <a:gd name="connsiteX26" fmla="*/ 1994240 w 2544232"/>
              <a:gd name="connsiteY26" fmla="*/ 2331965 h 2486224"/>
              <a:gd name="connsiteX27" fmla="*/ 1886862 w 2544232"/>
              <a:gd name="connsiteY27" fmla="*/ 2322377 h 2486224"/>
              <a:gd name="connsiteX28" fmla="*/ 1994240 w 2544232"/>
              <a:gd name="connsiteY28" fmla="*/ 2331965 h 2486224"/>
              <a:gd name="connsiteX29" fmla="*/ 1809941 w 2544232"/>
              <a:gd name="connsiteY29" fmla="*/ 2486224 h 2486224"/>
              <a:gd name="connsiteX30" fmla="*/ 1809941 w 2544232"/>
              <a:gd name="connsiteY30" fmla="*/ 2315508 h 2486224"/>
              <a:gd name="connsiteX31" fmla="*/ 1809941 w 2544232"/>
              <a:gd name="connsiteY31" fmla="*/ 1886376 h 2486224"/>
              <a:gd name="connsiteX32" fmla="*/ 1849459 w 2544232"/>
              <a:gd name="connsiteY32" fmla="*/ 1893858 h 2486224"/>
              <a:gd name="connsiteX33" fmla="*/ 2140603 w 2544232"/>
              <a:gd name="connsiteY33" fmla="*/ 1905273 h 2486224"/>
              <a:gd name="connsiteX34" fmla="*/ 2212833 w 2544232"/>
              <a:gd name="connsiteY34" fmla="*/ 1897270 h 2486224"/>
              <a:gd name="connsiteX35" fmla="*/ 2544232 w 2544232"/>
              <a:gd name="connsiteY35" fmla="*/ 2080418 h 2486224"/>
              <a:gd name="connsiteX36" fmla="*/ 2090837 w 2544232"/>
              <a:gd name="connsiteY36" fmla="*/ 2330987 h 2486224"/>
              <a:gd name="connsiteX37" fmla="*/ 2090837 w 2544232"/>
              <a:gd name="connsiteY37" fmla="*/ 2330987 h 24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44232" h="2486224">
                <a:moveTo>
                  <a:pt x="811611" y="734291"/>
                </a:moveTo>
                <a:lnTo>
                  <a:pt x="605388" y="734291"/>
                </a:lnTo>
                <a:lnTo>
                  <a:pt x="605388" y="734291"/>
                </a:lnTo>
                <a:lnTo>
                  <a:pt x="195897" y="734291"/>
                </a:lnTo>
                <a:lnTo>
                  <a:pt x="195897" y="734291"/>
                </a:lnTo>
                <a:lnTo>
                  <a:pt x="0" y="734291"/>
                </a:lnTo>
                <a:lnTo>
                  <a:pt x="173825" y="419760"/>
                </a:lnTo>
                <a:lnTo>
                  <a:pt x="173825" y="419760"/>
                </a:lnTo>
                <a:lnTo>
                  <a:pt x="405806" y="0"/>
                </a:lnTo>
                <a:lnTo>
                  <a:pt x="576699" y="309226"/>
                </a:lnTo>
                <a:lnTo>
                  <a:pt x="576699" y="309226"/>
                </a:lnTo>
                <a:close/>
                <a:moveTo>
                  <a:pt x="2212833" y="1897269"/>
                </a:moveTo>
                <a:lnTo>
                  <a:pt x="2140603" y="1905272"/>
                </a:lnTo>
                <a:cubicBezTo>
                  <a:pt x="2042277" y="1911174"/>
                  <a:pt x="1944824" y="1907135"/>
                  <a:pt x="1849459" y="1893857"/>
                </a:cubicBezTo>
                <a:lnTo>
                  <a:pt x="1809941" y="1886375"/>
                </a:lnTo>
                <a:lnTo>
                  <a:pt x="1809942" y="1674611"/>
                </a:lnTo>
                <a:close/>
                <a:moveTo>
                  <a:pt x="1809941" y="2315507"/>
                </a:moveTo>
                <a:lnTo>
                  <a:pt x="1809276" y="2315447"/>
                </a:lnTo>
                <a:cubicBezTo>
                  <a:pt x="1076665" y="2213442"/>
                  <a:pt x="440353" y="1685583"/>
                  <a:pt x="236868" y="926166"/>
                </a:cubicBezTo>
                <a:cubicBezTo>
                  <a:pt x="219911" y="862881"/>
                  <a:pt x="206360" y="799486"/>
                  <a:pt x="196105" y="736175"/>
                </a:cubicBezTo>
                <a:lnTo>
                  <a:pt x="195897" y="734292"/>
                </a:lnTo>
                <a:lnTo>
                  <a:pt x="605388" y="734291"/>
                </a:lnTo>
                <a:lnTo>
                  <a:pt x="621373" y="808796"/>
                </a:lnTo>
                <a:cubicBezTo>
                  <a:pt x="767056" y="1352492"/>
                  <a:pt x="1196792" y="1744221"/>
                  <a:pt x="1708132" y="1867099"/>
                </a:cubicBezTo>
                <a:lnTo>
                  <a:pt x="1809941" y="1886376"/>
                </a:lnTo>
                <a:close/>
                <a:moveTo>
                  <a:pt x="2042068" y="2331481"/>
                </a:moveTo>
                <a:lnTo>
                  <a:pt x="1994240" y="2331965"/>
                </a:lnTo>
                <a:lnTo>
                  <a:pt x="1886862" y="2322377"/>
                </a:lnTo>
                <a:lnTo>
                  <a:pt x="1994240" y="2331965"/>
                </a:lnTo>
                <a:close/>
                <a:moveTo>
                  <a:pt x="1809941" y="2486224"/>
                </a:moveTo>
                <a:lnTo>
                  <a:pt x="1809941" y="2315508"/>
                </a:lnTo>
                <a:lnTo>
                  <a:pt x="1809941" y="1886376"/>
                </a:lnTo>
                <a:lnTo>
                  <a:pt x="1849459" y="1893858"/>
                </a:lnTo>
                <a:cubicBezTo>
                  <a:pt x="1944824" y="1907136"/>
                  <a:pt x="2042277" y="1911175"/>
                  <a:pt x="2140603" y="1905273"/>
                </a:cubicBezTo>
                <a:lnTo>
                  <a:pt x="2212833" y="1897270"/>
                </a:lnTo>
                <a:lnTo>
                  <a:pt x="2544232" y="2080418"/>
                </a:lnTo>
                <a:lnTo>
                  <a:pt x="2090837" y="2330987"/>
                </a:lnTo>
                <a:lnTo>
                  <a:pt x="2090837" y="2330987"/>
                </a:lnTo>
                <a:close/>
              </a:path>
            </a:pathLst>
          </a:cu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sp>
        <p:nvSpPr>
          <p:cNvPr id="41" name="Freeform: Shape 61">
            <a:extLst>
              <a:ext uri="{FF2B5EF4-FFF2-40B4-BE49-F238E27FC236}">
                <a16:creationId xmlns:a16="http://schemas.microsoft.com/office/drawing/2014/main" id="{66B67478-99AA-443B-B5E6-C9CF78416B7A}"/>
              </a:ext>
            </a:extLst>
          </p:cNvPr>
          <p:cNvSpPr/>
          <p:nvPr/>
        </p:nvSpPr>
        <p:spPr>
          <a:xfrm rot="11700000">
            <a:off x="4362425" y="2031104"/>
            <a:ext cx="1096437" cy="2139436"/>
          </a:xfrm>
          <a:custGeom>
            <a:avLst/>
            <a:gdLst>
              <a:gd name="connsiteX0" fmla="*/ 853422 w 1461916"/>
              <a:gd name="connsiteY0" fmla="*/ 592888 h 2852581"/>
              <a:gd name="connsiteX1" fmla="*/ 827866 w 1461916"/>
              <a:gd name="connsiteY1" fmla="*/ 534604 h 2852581"/>
              <a:gd name="connsiteX2" fmla="*/ 814667 w 1461916"/>
              <a:gd name="connsiteY2" fmla="*/ 511199 h 2852581"/>
              <a:gd name="connsiteX3" fmla="*/ 827865 w 1461916"/>
              <a:gd name="connsiteY3" fmla="*/ 534604 h 2852581"/>
              <a:gd name="connsiteX4" fmla="*/ 480808 w 1461916"/>
              <a:gd name="connsiteY4" fmla="*/ 2843578 h 2852581"/>
              <a:gd name="connsiteX5" fmla="*/ 0 w 1461916"/>
              <a:gd name="connsiteY5" fmla="*/ 2852581 h 2852581"/>
              <a:gd name="connsiteX6" fmla="*/ 213514 w 1461916"/>
              <a:gd name="connsiteY6" fmla="*/ 2498256 h 2852581"/>
              <a:gd name="connsiteX7" fmla="*/ 433012 w 1461916"/>
              <a:gd name="connsiteY7" fmla="*/ 2133998 h 2852581"/>
              <a:gd name="connsiteX8" fmla="*/ 517138 w 1461916"/>
              <a:gd name="connsiteY8" fmla="*/ 2279708 h 2852581"/>
              <a:gd name="connsiteX9" fmla="*/ 522272 w 1461916"/>
              <a:gd name="connsiteY9" fmla="*/ 2275289 h 2852581"/>
              <a:gd name="connsiteX10" fmla="*/ 934282 w 1461916"/>
              <a:gd name="connsiteY10" fmla="*/ 815393 h 2852581"/>
              <a:gd name="connsiteX11" fmla="*/ 913125 w 1461916"/>
              <a:gd name="connsiteY11" fmla="*/ 749855 h 2852581"/>
              <a:gd name="connsiteX12" fmla="*/ 913126 w 1461916"/>
              <a:gd name="connsiteY12" fmla="*/ 749854 h 2852581"/>
              <a:gd name="connsiteX13" fmla="*/ 889525 w 1461916"/>
              <a:gd name="connsiteY13" fmla="*/ 676746 h 2852581"/>
              <a:gd name="connsiteX14" fmla="*/ 913125 w 1461916"/>
              <a:gd name="connsiteY14" fmla="*/ 749854 h 2852581"/>
              <a:gd name="connsiteX15" fmla="*/ 759039 w 1461916"/>
              <a:gd name="connsiteY15" fmla="*/ 838816 h 2852581"/>
              <a:gd name="connsiteX16" fmla="*/ 750816 w 1461916"/>
              <a:gd name="connsiteY16" fmla="*/ 399725 h 2852581"/>
              <a:gd name="connsiteX17" fmla="*/ 750816 w 1461916"/>
              <a:gd name="connsiteY17" fmla="*/ 399725 h 2852581"/>
              <a:gd name="connsiteX18" fmla="*/ 743466 w 1461916"/>
              <a:gd name="connsiteY18" fmla="*/ 7215 h 2852581"/>
              <a:gd name="connsiteX19" fmla="*/ 743466 w 1461916"/>
              <a:gd name="connsiteY19" fmla="*/ 7215 h 2852581"/>
              <a:gd name="connsiteX20" fmla="*/ 743416 w 1461916"/>
              <a:gd name="connsiteY20" fmla="*/ 4493 h 2852581"/>
              <a:gd name="connsiteX21" fmla="*/ 745073 w 1461916"/>
              <a:gd name="connsiteY21" fmla="*/ 7244 h 2852581"/>
              <a:gd name="connsiteX22" fmla="*/ 745075 w 1461916"/>
              <a:gd name="connsiteY22" fmla="*/ 7244 h 2852581"/>
              <a:gd name="connsiteX23" fmla="*/ 743416 w 1461916"/>
              <a:gd name="connsiteY23" fmla="*/ 4492 h 2852581"/>
              <a:gd name="connsiteX24" fmla="*/ 743331 w 1461916"/>
              <a:gd name="connsiteY24" fmla="*/ 0 h 2852581"/>
              <a:gd name="connsiteX25" fmla="*/ 1154113 w 1461916"/>
              <a:gd name="connsiteY25" fmla="*/ 247533 h 2852581"/>
              <a:gd name="connsiteX26" fmla="*/ 1154114 w 1461916"/>
              <a:gd name="connsiteY26" fmla="*/ 247535 h 2852581"/>
              <a:gd name="connsiteX27" fmla="*/ 1461916 w 1461916"/>
              <a:gd name="connsiteY27" fmla="*/ 433012 h 2852581"/>
              <a:gd name="connsiteX28" fmla="*/ 1292265 w 1461916"/>
              <a:gd name="connsiteY28" fmla="*/ 530960 h 2852581"/>
              <a:gd name="connsiteX29" fmla="*/ 1292264 w 1461916"/>
              <a:gd name="connsiteY29" fmla="*/ 530959 h 2852581"/>
              <a:gd name="connsiteX30" fmla="*/ 1292264 w 1461916"/>
              <a:gd name="connsiteY30" fmla="*/ 530959 h 2852581"/>
              <a:gd name="connsiteX31" fmla="*/ 1293026 w 1461916"/>
              <a:gd name="connsiteY31" fmla="*/ 532696 h 2852581"/>
              <a:gd name="connsiteX32" fmla="*/ 1352720 w 1461916"/>
              <a:gd name="connsiteY32" fmla="*/ 717614 h 2852581"/>
              <a:gd name="connsiteX33" fmla="*/ 825194 w 1461916"/>
              <a:gd name="connsiteY33" fmla="*/ 2586825 h 2852581"/>
              <a:gd name="connsiteX34" fmla="*/ 737856 w 1461916"/>
              <a:gd name="connsiteY34" fmla="*/ 2662004 h 2852581"/>
              <a:gd name="connsiteX35" fmla="*/ 685617 w 1461916"/>
              <a:gd name="connsiteY35" fmla="*/ 2706970 h 2852581"/>
              <a:gd name="connsiteX36" fmla="*/ 533691 w 1461916"/>
              <a:gd name="connsiteY36" fmla="*/ 2813756 h 2852581"/>
              <a:gd name="connsiteX37" fmla="*/ 838818 w 1461916"/>
              <a:gd name="connsiteY37" fmla="*/ 2836875 h 2852581"/>
              <a:gd name="connsiteX38" fmla="*/ 480809 w 1461916"/>
              <a:gd name="connsiteY38" fmla="*/ 2843579 h 2852581"/>
              <a:gd name="connsiteX39" fmla="*/ 533691 w 1461916"/>
              <a:gd name="connsiteY39" fmla="*/ 2813757 h 2852581"/>
              <a:gd name="connsiteX40" fmla="*/ 685617 w 1461916"/>
              <a:gd name="connsiteY40" fmla="*/ 2706971 h 2852581"/>
              <a:gd name="connsiteX41" fmla="*/ 737857 w 1461916"/>
              <a:gd name="connsiteY41" fmla="*/ 2662004 h 285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61916" h="2852581">
                <a:moveTo>
                  <a:pt x="853422" y="592888"/>
                </a:moveTo>
                <a:lnTo>
                  <a:pt x="827866" y="534604"/>
                </a:lnTo>
                <a:lnTo>
                  <a:pt x="814667" y="511199"/>
                </a:lnTo>
                <a:lnTo>
                  <a:pt x="827865" y="534604"/>
                </a:lnTo>
                <a:close/>
                <a:moveTo>
                  <a:pt x="480808" y="2843578"/>
                </a:moveTo>
                <a:lnTo>
                  <a:pt x="0" y="2852581"/>
                </a:lnTo>
                <a:lnTo>
                  <a:pt x="213514" y="2498256"/>
                </a:lnTo>
                <a:lnTo>
                  <a:pt x="433012" y="2133998"/>
                </a:lnTo>
                <a:lnTo>
                  <a:pt x="517138" y="2279708"/>
                </a:lnTo>
                <a:lnTo>
                  <a:pt x="522272" y="2275289"/>
                </a:lnTo>
                <a:cubicBezTo>
                  <a:pt x="903667" y="1913204"/>
                  <a:pt x="1079965" y="1359089"/>
                  <a:pt x="934282" y="815393"/>
                </a:cubicBezTo>
                <a:lnTo>
                  <a:pt x="913125" y="749855"/>
                </a:lnTo>
                <a:lnTo>
                  <a:pt x="913126" y="749854"/>
                </a:lnTo>
                <a:lnTo>
                  <a:pt x="889525" y="676746"/>
                </a:lnTo>
                <a:lnTo>
                  <a:pt x="913125" y="749854"/>
                </a:lnTo>
                <a:lnTo>
                  <a:pt x="759039" y="838816"/>
                </a:lnTo>
                <a:lnTo>
                  <a:pt x="750816" y="399725"/>
                </a:lnTo>
                <a:lnTo>
                  <a:pt x="750816" y="399725"/>
                </a:lnTo>
                <a:lnTo>
                  <a:pt x="743466" y="7215"/>
                </a:lnTo>
                <a:lnTo>
                  <a:pt x="743466" y="7215"/>
                </a:lnTo>
                <a:lnTo>
                  <a:pt x="743416" y="4493"/>
                </a:lnTo>
                <a:lnTo>
                  <a:pt x="745073" y="7244"/>
                </a:lnTo>
                <a:lnTo>
                  <a:pt x="745075" y="7244"/>
                </a:lnTo>
                <a:lnTo>
                  <a:pt x="743416" y="4492"/>
                </a:lnTo>
                <a:lnTo>
                  <a:pt x="743331" y="0"/>
                </a:lnTo>
                <a:lnTo>
                  <a:pt x="1154113" y="247533"/>
                </a:lnTo>
                <a:lnTo>
                  <a:pt x="1154114" y="247535"/>
                </a:lnTo>
                <a:lnTo>
                  <a:pt x="1461916" y="433012"/>
                </a:lnTo>
                <a:lnTo>
                  <a:pt x="1292265" y="530960"/>
                </a:lnTo>
                <a:lnTo>
                  <a:pt x="1292264" y="530959"/>
                </a:lnTo>
                <a:lnTo>
                  <a:pt x="1292264" y="530959"/>
                </a:lnTo>
                <a:lnTo>
                  <a:pt x="1293026" y="532696"/>
                </a:lnTo>
                <a:cubicBezTo>
                  <a:pt x="1315800" y="592653"/>
                  <a:pt x="1335763" y="654329"/>
                  <a:pt x="1352720" y="717614"/>
                </a:cubicBezTo>
                <a:cubicBezTo>
                  <a:pt x="1539248" y="1413747"/>
                  <a:pt x="1313521" y="2123221"/>
                  <a:pt x="825194" y="2586825"/>
                </a:cubicBezTo>
                <a:lnTo>
                  <a:pt x="737856" y="2662004"/>
                </a:lnTo>
                <a:lnTo>
                  <a:pt x="685617" y="2706970"/>
                </a:lnTo>
                <a:cubicBezTo>
                  <a:pt x="636994" y="2744857"/>
                  <a:pt x="586316" y="2780518"/>
                  <a:pt x="533691" y="2813756"/>
                </a:cubicBezTo>
                <a:close/>
                <a:moveTo>
                  <a:pt x="838818" y="2836875"/>
                </a:moveTo>
                <a:lnTo>
                  <a:pt x="480809" y="2843579"/>
                </a:lnTo>
                <a:lnTo>
                  <a:pt x="533691" y="2813757"/>
                </a:lnTo>
                <a:cubicBezTo>
                  <a:pt x="586316" y="2780519"/>
                  <a:pt x="636995" y="2744858"/>
                  <a:pt x="685617" y="2706971"/>
                </a:cubicBezTo>
                <a:lnTo>
                  <a:pt x="737857" y="2662004"/>
                </a:lnTo>
                <a:close/>
              </a:path>
            </a:pathLst>
          </a:cu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sp>
        <p:nvSpPr>
          <p:cNvPr id="42" name="Freeform: Shape 84">
            <a:extLst>
              <a:ext uri="{FF2B5EF4-FFF2-40B4-BE49-F238E27FC236}">
                <a16:creationId xmlns:a16="http://schemas.microsoft.com/office/drawing/2014/main" id="{2CA14664-5372-4953-B44F-9C600883C34A}"/>
              </a:ext>
            </a:extLst>
          </p:cNvPr>
          <p:cNvSpPr/>
          <p:nvPr/>
        </p:nvSpPr>
        <p:spPr>
          <a:xfrm rot="11700000">
            <a:off x="4594373" y="3828656"/>
            <a:ext cx="2151586" cy="1115776"/>
          </a:xfrm>
          <a:custGeom>
            <a:avLst/>
            <a:gdLst>
              <a:gd name="connsiteX0" fmla="*/ 9936 w 2868781"/>
              <a:gd name="connsiteY0" fmla="*/ 957051 h 1487701"/>
              <a:gd name="connsiteX1" fmla="*/ 15707 w 2868781"/>
              <a:gd name="connsiteY1" fmla="*/ 648882 h 1487701"/>
              <a:gd name="connsiteX2" fmla="*/ 164721 w 2868781"/>
              <a:gd name="connsiteY2" fmla="*/ 734916 h 1487701"/>
              <a:gd name="connsiteX3" fmla="*/ 99349 w 2868781"/>
              <a:gd name="connsiteY3" fmla="*/ 817955 h 1487701"/>
              <a:gd name="connsiteX4" fmla="*/ 265964 w 2868781"/>
              <a:gd name="connsiteY4" fmla="*/ 1327434 h 1487701"/>
              <a:gd name="connsiteX5" fmla="*/ 278671 w 2868781"/>
              <a:gd name="connsiteY5" fmla="*/ 1295646 h 1487701"/>
              <a:gd name="connsiteX6" fmla="*/ 508913 w 2868781"/>
              <a:gd name="connsiteY6" fmla="*/ 937561 h 1487701"/>
              <a:gd name="connsiteX7" fmla="*/ 511331 w 2868781"/>
              <a:gd name="connsiteY7" fmla="*/ 935032 h 1487701"/>
              <a:gd name="connsiteX8" fmla="*/ 718584 w 2868781"/>
              <a:gd name="connsiteY8" fmla="*/ 1054690 h 1487701"/>
              <a:gd name="connsiteX9" fmla="*/ 0 w 2868781"/>
              <a:gd name="connsiteY9" fmla="*/ 1487701 h 1487701"/>
              <a:gd name="connsiteX10" fmla="*/ 9937 w 2868781"/>
              <a:gd name="connsiteY10" fmla="*/ 957052 h 1487701"/>
              <a:gd name="connsiteX11" fmla="*/ 99350 w 2868781"/>
              <a:gd name="connsiteY11" fmla="*/ 817956 h 1487701"/>
              <a:gd name="connsiteX12" fmla="*/ 164722 w 2868781"/>
              <a:gd name="connsiteY12" fmla="*/ 734917 h 1487701"/>
              <a:gd name="connsiteX13" fmla="*/ 164721 w 2868781"/>
              <a:gd name="connsiteY13" fmla="*/ 734917 h 1487701"/>
              <a:gd name="connsiteX14" fmla="*/ 212210 w 2868781"/>
              <a:gd name="connsiteY14" fmla="*/ 674595 h 1487701"/>
              <a:gd name="connsiteX15" fmla="*/ 1153380 w 2868781"/>
              <a:gd name="connsiteY15" fmla="*/ 86813 h 1487701"/>
              <a:gd name="connsiteX16" fmla="*/ 2262349 w 2868781"/>
              <a:gd name="connsiteY16" fmla="*/ 125262 h 1487701"/>
              <a:gd name="connsiteX17" fmla="*/ 2345797 w 2868781"/>
              <a:gd name="connsiteY17" fmla="*/ 158619 h 1487701"/>
              <a:gd name="connsiteX18" fmla="*/ 2437376 w 2868781"/>
              <a:gd name="connsiteY18" fmla="*/ 0 h 1487701"/>
              <a:gd name="connsiteX19" fmla="*/ 2610448 w 2868781"/>
              <a:gd name="connsiteY19" fmla="*/ 287213 h 1487701"/>
              <a:gd name="connsiteX20" fmla="*/ 2610450 w 2868781"/>
              <a:gd name="connsiteY20" fmla="*/ 287215 h 1487701"/>
              <a:gd name="connsiteX21" fmla="*/ 2868730 w 2868781"/>
              <a:gd name="connsiteY21" fmla="*/ 715830 h 1487701"/>
              <a:gd name="connsiteX22" fmla="*/ 2868781 w 2868781"/>
              <a:gd name="connsiteY22" fmla="*/ 718552 h 1487701"/>
              <a:gd name="connsiteX23" fmla="*/ 2498868 w 2868781"/>
              <a:gd name="connsiteY23" fmla="*/ 711626 h 1487701"/>
              <a:gd name="connsiteX24" fmla="*/ 2488557 w 2868781"/>
              <a:gd name="connsiteY24" fmla="*/ 703508 h 1487701"/>
              <a:gd name="connsiteX25" fmla="*/ 2242440 w 2868781"/>
              <a:gd name="connsiteY25" fmla="*/ 561413 h 1487701"/>
              <a:gd name="connsiteX26" fmla="*/ 2488556 w 2868781"/>
              <a:gd name="connsiteY26" fmla="*/ 703508 h 1487701"/>
              <a:gd name="connsiteX27" fmla="*/ 2498867 w 2868781"/>
              <a:gd name="connsiteY27" fmla="*/ 711626 h 1487701"/>
              <a:gd name="connsiteX28" fmla="*/ 2031571 w 2868781"/>
              <a:gd name="connsiteY28" fmla="*/ 702875 h 1487701"/>
              <a:gd name="connsiteX29" fmla="*/ 2137470 w 2868781"/>
              <a:gd name="connsiteY29" fmla="*/ 519452 h 1487701"/>
              <a:gd name="connsiteX30" fmla="*/ 2110118 w 2868781"/>
              <a:gd name="connsiteY30" fmla="*/ 508518 h 1487701"/>
              <a:gd name="connsiteX31" fmla="*/ 1243989 w 2868781"/>
              <a:gd name="connsiteY31" fmla="*/ 478489 h 1487701"/>
              <a:gd name="connsiteX32" fmla="*/ 607756 w 2868781"/>
              <a:gd name="connsiteY32" fmla="*/ 834200 h 1487701"/>
              <a:gd name="connsiteX33" fmla="*/ 511331 w 2868781"/>
              <a:gd name="connsiteY33" fmla="*/ 935031 h 1487701"/>
              <a:gd name="connsiteX34" fmla="*/ 386465 w 2868781"/>
              <a:gd name="connsiteY34" fmla="*/ 862940 h 1487701"/>
              <a:gd name="connsiteX35" fmla="*/ 511331 w 2868781"/>
              <a:gd name="connsiteY35" fmla="*/ 935031 h 1487701"/>
              <a:gd name="connsiteX36" fmla="*/ 508913 w 2868781"/>
              <a:gd name="connsiteY36" fmla="*/ 937560 h 1487701"/>
              <a:gd name="connsiteX37" fmla="*/ 278671 w 2868781"/>
              <a:gd name="connsiteY37" fmla="*/ 1295645 h 1487701"/>
              <a:gd name="connsiteX38" fmla="*/ 265964 w 2868781"/>
              <a:gd name="connsiteY38" fmla="*/ 1327433 h 148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68781" h="1487701">
                <a:moveTo>
                  <a:pt x="9936" y="957051"/>
                </a:moveTo>
                <a:lnTo>
                  <a:pt x="15707" y="648882"/>
                </a:lnTo>
                <a:lnTo>
                  <a:pt x="164721" y="734916"/>
                </a:lnTo>
                <a:lnTo>
                  <a:pt x="99349" y="817955"/>
                </a:lnTo>
                <a:close/>
                <a:moveTo>
                  <a:pt x="265964" y="1327434"/>
                </a:moveTo>
                <a:lnTo>
                  <a:pt x="278671" y="1295646"/>
                </a:lnTo>
                <a:cubicBezTo>
                  <a:pt x="337792" y="1166108"/>
                  <a:pt x="415330" y="1045377"/>
                  <a:pt x="508913" y="937561"/>
                </a:cubicBezTo>
                <a:lnTo>
                  <a:pt x="511331" y="935032"/>
                </a:lnTo>
                <a:lnTo>
                  <a:pt x="718584" y="1054690"/>
                </a:lnTo>
                <a:close/>
                <a:moveTo>
                  <a:pt x="0" y="1487701"/>
                </a:moveTo>
                <a:lnTo>
                  <a:pt x="9937" y="957052"/>
                </a:lnTo>
                <a:lnTo>
                  <a:pt x="99350" y="817956"/>
                </a:lnTo>
                <a:lnTo>
                  <a:pt x="164722" y="734917"/>
                </a:lnTo>
                <a:lnTo>
                  <a:pt x="164721" y="734917"/>
                </a:lnTo>
                <a:lnTo>
                  <a:pt x="212210" y="674595"/>
                </a:lnTo>
                <a:cubicBezTo>
                  <a:pt x="451852" y="398505"/>
                  <a:pt x="773671" y="188555"/>
                  <a:pt x="1153380" y="86813"/>
                </a:cubicBezTo>
                <a:cubicBezTo>
                  <a:pt x="1533089" y="-14930"/>
                  <a:pt x="1916767" y="5982"/>
                  <a:pt x="2262349" y="125262"/>
                </a:cubicBezTo>
                <a:lnTo>
                  <a:pt x="2345797" y="158619"/>
                </a:lnTo>
                <a:lnTo>
                  <a:pt x="2437376" y="0"/>
                </a:lnTo>
                <a:lnTo>
                  <a:pt x="2610448" y="287213"/>
                </a:lnTo>
                <a:lnTo>
                  <a:pt x="2610450" y="287215"/>
                </a:lnTo>
                <a:lnTo>
                  <a:pt x="2868730" y="715830"/>
                </a:lnTo>
                <a:lnTo>
                  <a:pt x="2868781" y="718552"/>
                </a:lnTo>
                <a:lnTo>
                  <a:pt x="2498868" y="711626"/>
                </a:lnTo>
                <a:lnTo>
                  <a:pt x="2488557" y="703508"/>
                </a:lnTo>
                <a:cubicBezTo>
                  <a:pt x="2411243" y="648426"/>
                  <a:pt x="2328800" y="600827"/>
                  <a:pt x="2242440" y="561413"/>
                </a:cubicBezTo>
                <a:cubicBezTo>
                  <a:pt x="2328799" y="600827"/>
                  <a:pt x="2411243" y="648426"/>
                  <a:pt x="2488556" y="703508"/>
                </a:cubicBezTo>
                <a:lnTo>
                  <a:pt x="2498867" y="711626"/>
                </a:lnTo>
                <a:lnTo>
                  <a:pt x="2031571" y="702875"/>
                </a:lnTo>
                <a:lnTo>
                  <a:pt x="2137470" y="519452"/>
                </a:lnTo>
                <a:lnTo>
                  <a:pt x="2110118" y="508518"/>
                </a:lnTo>
                <a:cubicBezTo>
                  <a:pt x="1840211" y="415358"/>
                  <a:pt x="1540549" y="399025"/>
                  <a:pt x="1243989" y="478489"/>
                </a:cubicBezTo>
                <a:cubicBezTo>
                  <a:pt x="996853" y="544708"/>
                  <a:pt x="781117" y="669617"/>
                  <a:pt x="607756" y="834200"/>
                </a:cubicBezTo>
                <a:lnTo>
                  <a:pt x="511331" y="935031"/>
                </a:lnTo>
                <a:lnTo>
                  <a:pt x="386465" y="862940"/>
                </a:lnTo>
                <a:lnTo>
                  <a:pt x="511331" y="935031"/>
                </a:lnTo>
                <a:lnTo>
                  <a:pt x="508913" y="937560"/>
                </a:lnTo>
                <a:cubicBezTo>
                  <a:pt x="415330" y="1045376"/>
                  <a:pt x="337792" y="1166107"/>
                  <a:pt x="278671" y="1295645"/>
                </a:cubicBezTo>
                <a:lnTo>
                  <a:pt x="265964" y="1327433"/>
                </a:lnTo>
                <a:close/>
              </a:path>
            </a:pathLst>
          </a:cu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sp>
        <p:nvSpPr>
          <p:cNvPr id="43" name="Ellipse 86">
            <a:extLst>
              <a:ext uri="{FF2B5EF4-FFF2-40B4-BE49-F238E27FC236}">
                <a16:creationId xmlns:a16="http://schemas.microsoft.com/office/drawing/2014/main" id="{E860F722-453E-4227-83C0-C2533C08967A}"/>
              </a:ext>
            </a:extLst>
          </p:cNvPr>
          <p:cNvSpPr/>
          <p:nvPr/>
        </p:nvSpPr>
        <p:spPr bwMode="gray">
          <a:xfrm>
            <a:off x="4964798" y="2691953"/>
            <a:ext cx="1584027" cy="1584027"/>
          </a:xfrm>
          <a:prstGeom prst="ellipse">
            <a:avLst/>
          </a:prstGeom>
          <a:solidFill>
            <a:srgbClr val="FFFFFF">
              <a:alpha val="61000"/>
            </a:srgbClr>
          </a:solidFill>
          <a:ln w="12700">
            <a:noFill/>
            <a:round/>
            <a:headEnd/>
            <a:tailEnd/>
          </a:ln>
          <a:effectLst>
            <a:outerShdw blurRad="63500" sx="102000" sy="102000" algn="ctr" rotWithShape="0">
              <a:prstClr val="black">
                <a:alpha val="37000"/>
              </a:prstClr>
            </a:outerShdw>
          </a:effectLst>
        </p:spPr>
        <p:txBody>
          <a:bodyPr wrap="none" rtlCol="0" anchor="ctr"/>
          <a:lstStyle/>
          <a:p>
            <a:pPr algn="ctr" defTabSz="685800">
              <a:defRPr/>
            </a:pPr>
            <a:r>
              <a:rPr lang="en-US" sz="2100" kern="0" dirty="0">
                <a:solidFill>
                  <a:srgbClr val="000000">
                    <a:lumMod val="75000"/>
                    <a:lumOff val="25000"/>
                  </a:srgbClr>
                </a:solidFill>
                <a:latin typeface="Arial" panose="020B0604020202020204" pitchFamily="34" charset="0"/>
                <a:ea typeface="Segoe UI" panose="020B0502040204020203" pitchFamily="34" charset="0"/>
                <a:cs typeface="Arial" panose="020B0604020202020204" pitchFamily="34" charset="0"/>
              </a:rPr>
              <a:t>Revlon</a:t>
            </a:r>
          </a:p>
          <a:p>
            <a:pPr algn="ctr" defTabSz="685800">
              <a:defRPr/>
            </a:pPr>
            <a:r>
              <a:rPr lang="en-US" sz="2100" kern="0" dirty="0">
                <a:solidFill>
                  <a:srgbClr val="000000">
                    <a:lumMod val="75000"/>
                    <a:lumOff val="25000"/>
                  </a:srgbClr>
                </a:solidFill>
                <a:latin typeface="Arial" panose="020B0604020202020204" pitchFamily="34" charset="0"/>
                <a:ea typeface="Segoe UI" panose="020B0502040204020203" pitchFamily="34" charset="0"/>
                <a:cs typeface="Arial" panose="020B0604020202020204" pitchFamily="34" charset="0"/>
              </a:rPr>
              <a:t>Brands</a:t>
            </a:r>
          </a:p>
        </p:txBody>
      </p:sp>
      <p:sp>
        <p:nvSpPr>
          <p:cNvPr id="44" name="Rectangle: Rounded Corners 69">
            <a:extLst>
              <a:ext uri="{FF2B5EF4-FFF2-40B4-BE49-F238E27FC236}">
                <a16:creationId xmlns:a16="http://schemas.microsoft.com/office/drawing/2014/main" id="{D20BF8A1-A318-4567-8F8D-CB2C72E84606}"/>
              </a:ext>
            </a:extLst>
          </p:cNvPr>
          <p:cNvSpPr/>
          <p:nvPr/>
        </p:nvSpPr>
        <p:spPr>
          <a:xfrm>
            <a:off x="4223236" y="944880"/>
            <a:ext cx="2888000" cy="98697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142EF747-F8D4-4B18-A463-F04529DC7F07}"/>
              </a:ext>
            </a:extLst>
          </p:cNvPr>
          <p:cNvSpPr txBox="1"/>
          <p:nvPr/>
        </p:nvSpPr>
        <p:spPr>
          <a:xfrm>
            <a:off x="4405474" y="1587326"/>
            <a:ext cx="2611205" cy="184666"/>
          </a:xfrm>
          <a:prstGeom prst="rect">
            <a:avLst/>
          </a:prstGeom>
          <a:noFill/>
          <a:ln w="6350">
            <a:noFill/>
            <a:prstDash val="dash"/>
          </a:ln>
        </p:spPr>
        <p:txBody>
          <a:bodyPr wrap="square" lIns="0" tIns="0" rIns="0" bIns="0" rtlCol="0" anchor="ctr">
            <a:spAutoFit/>
          </a:bodyPr>
          <a:lstStyle/>
          <a:p>
            <a:pPr algn="ct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Identify beauty trends ahead of time</a:t>
            </a:r>
          </a:p>
        </p:txBody>
      </p:sp>
      <p:sp>
        <p:nvSpPr>
          <p:cNvPr id="46" name="TextBox 45">
            <a:extLst>
              <a:ext uri="{FF2B5EF4-FFF2-40B4-BE49-F238E27FC236}">
                <a16:creationId xmlns:a16="http://schemas.microsoft.com/office/drawing/2014/main" id="{DFF0CCD2-5BA1-4A23-8DCC-1D1ACC24A9BF}"/>
              </a:ext>
            </a:extLst>
          </p:cNvPr>
          <p:cNvSpPr txBox="1"/>
          <p:nvPr/>
        </p:nvSpPr>
        <p:spPr>
          <a:xfrm>
            <a:off x="4613767" y="1030785"/>
            <a:ext cx="2106938" cy="507831"/>
          </a:xfrm>
          <a:prstGeom prst="rect">
            <a:avLst/>
          </a:prstGeom>
          <a:noFill/>
        </p:spPr>
        <p:txBody>
          <a:bodyPr wrap="square" rtlCol="0">
            <a:spAutoFit/>
          </a:bodyPr>
          <a:lstStyle/>
          <a:p>
            <a:pPr algn="ctr" defTabSz="685800">
              <a:defRPr/>
            </a:pPr>
            <a:r>
              <a:rPr lang="en-IN" sz="1350" b="1" dirty="0">
                <a:solidFill>
                  <a:prstClr val="white"/>
                </a:solidFill>
                <a:latin typeface="Arial" panose="020B0604020202020204" pitchFamily="34" charset="0"/>
                <a:cs typeface="Arial" panose="020B0604020202020204" pitchFamily="34" charset="0"/>
              </a:rPr>
              <a:t>Spot trends for Competitive Advantage</a:t>
            </a:r>
          </a:p>
        </p:txBody>
      </p:sp>
      <p:sp>
        <p:nvSpPr>
          <p:cNvPr id="47" name="TextBox 46">
            <a:extLst>
              <a:ext uri="{FF2B5EF4-FFF2-40B4-BE49-F238E27FC236}">
                <a16:creationId xmlns:a16="http://schemas.microsoft.com/office/drawing/2014/main" id="{7413D19D-E912-4396-AE74-19DDED4F2771}"/>
              </a:ext>
            </a:extLst>
          </p:cNvPr>
          <p:cNvSpPr txBox="1"/>
          <p:nvPr/>
        </p:nvSpPr>
        <p:spPr>
          <a:xfrm>
            <a:off x="1435622" y="4081530"/>
            <a:ext cx="2788419" cy="553998"/>
          </a:xfrm>
          <a:prstGeom prst="rect">
            <a:avLst/>
          </a:prstGeom>
          <a:noFill/>
          <a:ln w="6350">
            <a:noFill/>
            <a:prstDash val="dash"/>
          </a:ln>
        </p:spPr>
        <p:txBody>
          <a:bodyPr wrap="square" lIns="0" tIns="0" rIns="0" bIns="0" rtlCol="0" anchor="ctr">
            <a:spAutoFit/>
          </a:bodyPr>
          <a:lstStyle/>
          <a:p>
            <a:pPr algn="ct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Understand customer perceptions and purchase intent to help retain customers</a:t>
            </a:r>
          </a:p>
          <a:p>
            <a:pPr algn="ct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against smaller competitors </a:t>
            </a:r>
          </a:p>
        </p:txBody>
      </p:sp>
      <p:sp>
        <p:nvSpPr>
          <p:cNvPr id="50" name="Rectangle: Rounded Corners 75">
            <a:extLst>
              <a:ext uri="{FF2B5EF4-FFF2-40B4-BE49-F238E27FC236}">
                <a16:creationId xmlns:a16="http://schemas.microsoft.com/office/drawing/2014/main" id="{13BEDAE5-BB0F-43D5-88B6-84E1CFE4F18F}"/>
              </a:ext>
            </a:extLst>
          </p:cNvPr>
          <p:cNvSpPr/>
          <p:nvPr/>
        </p:nvSpPr>
        <p:spPr>
          <a:xfrm>
            <a:off x="7298328" y="3769788"/>
            <a:ext cx="2888000" cy="986978"/>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413D19D-E912-4396-AE74-19DDED4F2771}"/>
              </a:ext>
            </a:extLst>
          </p:cNvPr>
          <p:cNvSpPr txBox="1"/>
          <p:nvPr/>
        </p:nvSpPr>
        <p:spPr>
          <a:xfrm>
            <a:off x="7366919" y="4269475"/>
            <a:ext cx="2788419" cy="369332"/>
          </a:xfrm>
          <a:prstGeom prst="rect">
            <a:avLst/>
          </a:prstGeom>
          <a:noFill/>
          <a:ln w="6350">
            <a:noFill/>
            <a:prstDash val="dash"/>
          </a:ln>
        </p:spPr>
        <p:txBody>
          <a:bodyPr wrap="square" lIns="0" tIns="0" rIns="0" bIns="0" rtlCol="0" anchor="ctr">
            <a:spAutoFit/>
          </a:bodyPr>
          <a:lstStyle/>
          <a:p>
            <a:pPr algn="ct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Benchmark brand reach, engagement and evaluate campaign effectiveness</a:t>
            </a:r>
          </a:p>
        </p:txBody>
      </p:sp>
      <p:sp>
        <p:nvSpPr>
          <p:cNvPr id="52" name="TextBox 51">
            <a:extLst>
              <a:ext uri="{FF2B5EF4-FFF2-40B4-BE49-F238E27FC236}">
                <a16:creationId xmlns:a16="http://schemas.microsoft.com/office/drawing/2014/main" id="{DBD6A94C-C49C-4151-A278-7A5DC6A1903B}"/>
              </a:ext>
            </a:extLst>
          </p:cNvPr>
          <p:cNvSpPr txBox="1"/>
          <p:nvPr/>
        </p:nvSpPr>
        <p:spPr>
          <a:xfrm>
            <a:off x="7743073" y="3820272"/>
            <a:ext cx="1866944" cy="507831"/>
          </a:xfrm>
          <a:prstGeom prst="rect">
            <a:avLst/>
          </a:prstGeom>
          <a:noFill/>
        </p:spPr>
        <p:txBody>
          <a:bodyPr wrap="square" rtlCol="0">
            <a:spAutoFit/>
          </a:bodyPr>
          <a:lstStyle/>
          <a:p>
            <a:pPr algn="ctr" defTabSz="685800">
              <a:defRPr/>
            </a:pPr>
            <a:r>
              <a:rPr lang="en-IN" sz="1350" b="1" dirty="0">
                <a:solidFill>
                  <a:prstClr val="white"/>
                </a:solidFill>
                <a:latin typeface="Arial" panose="020B0604020202020204" pitchFamily="34" charset="0"/>
                <a:cs typeface="Arial" panose="020B0604020202020204" pitchFamily="34" charset="0"/>
              </a:rPr>
              <a:t>Protect &amp; Enhance Brand Value</a:t>
            </a:r>
          </a:p>
        </p:txBody>
      </p:sp>
      <p:sp>
        <p:nvSpPr>
          <p:cNvPr id="53" name="Rectangle: Rounded Corners 78">
            <a:extLst>
              <a:ext uri="{FF2B5EF4-FFF2-40B4-BE49-F238E27FC236}">
                <a16:creationId xmlns:a16="http://schemas.microsoft.com/office/drawing/2014/main" id="{BCF2BD25-2B7C-4687-9176-AC693663ACF0}"/>
              </a:ext>
            </a:extLst>
          </p:cNvPr>
          <p:cNvSpPr/>
          <p:nvPr/>
        </p:nvSpPr>
        <p:spPr>
          <a:xfrm>
            <a:off x="1293767" y="3769788"/>
            <a:ext cx="2888000" cy="986978"/>
          </a:xfrm>
          <a:prstGeom prst="roundRect">
            <a:avLst/>
          </a:prstGeom>
          <a:solidFill>
            <a:srgbClr val="1E9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3CC9E50D-1612-4105-81AA-A503770F4BF7}"/>
              </a:ext>
            </a:extLst>
          </p:cNvPr>
          <p:cNvSpPr txBox="1"/>
          <p:nvPr/>
        </p:nvSpPr>
        <p:spPr>
          <a:xfrm>
            <a:off x="1428643" y="4142149"/>
            <a:ext cx="2703730" cy="553998"/>
          </a:xfrm>
          <a:prstGeom prst="rect">
            <a:avLst/>
          </a:prstGeom>
          <a:noFill/>
          <a:ln w="6350">
            <a:noFill/>
            <a:prstDash val="dash"/>
          </a:ln>
        </p:spPr>
        <p:txBody>
          <a:bodyPr wrap="square" lIns="0" tIns="0" rIns="0" bIns="0" rtlCol="0" anchor="ctr">
            <a:spAutoFit/>
          </a:bodyPr>
          <a:lstStyle/>
          <a:p>
            <a:pP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Understand customer perceptions and purchase intent to help retain customers</a:t>
            </a:r>
          </a:p>
          <a:p>
            <a:pP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against smaller competitors </a:t>
            </a:r>
          </a:p>
        </p:txBody>
      </p:sp>
      <p:sp>
        <p:nvSpPr>
          <p:cNvPr id="55" name="TextBox 54">
            <a:extLst>
              <a:ext uri="{FF2B5EF4-FFF2-40B4-BE49-F238E27FC236}">
                <a16:creationId xmlns:a16="http://schemas.microsoft.com/office/drawing/2014/main" id="{80C416C6-3598-42F7-8868-5D0E10019A6A}"/>
              </a:ext>
            </a:extLst>
          </p:cNvPr>
          <p:cNvSpPr txBox="1"/>
          <p:nvPr/>
        </p:nvSpPr>
        <p:spPr>
          <a:xfrm>
            <a:off x="1552815" y="3821773"/>
            <a:ext cx="2386312" cy="300082"/>
          </a:xfrm>
          <a:prstGeom prst="rect">
            <a:avLst/>
          </a:prstGeom>
          <a:noFill/>
        </p:spPr>
        <p:txBody>
          <a:bodyPr wrap="square" rtlCol="0">
            <a:spAutoFit/>
          </a:bodyPr>
          <a:lstStyle/>
          <a:p>
            <a:pPr algn="ctr" defTabSz="685800">
              <a:defRPr/>
            </a:pPr>
            <a:r>
              <a:rPr lang="en-IN" sz="1350" b="1" dirty="0">
                <a:solidFill>
                  <a:prstClr val="white"/>
                </a:solidFill>
                <a:latin typeface="Arial" panose="020B0604020202020204" pitchFamily="34" charset="0"/>
                <a:cs typeface="Arial" panose="020B0604020202020204" pitchFamily="34" charset="0"/>
              </a:rPr>
              <a:t>Win in the Marketplace</a:t>
            </a:r>
          </a:p>
        </p:txBody>
      </p:sp>
      <p:sp>
        <p:nvSpPr>
          <p:cNvPr id="2" name="TextBox 1"/>
          <p:cNvSpPr txBox="1"/>
          <p:nvPr/>
        </p:nvSpPr>
        <p:spPr>
          <a:xfrm>
            <a:off x="2083071" y="2269213"/>
            <a:ext cx="1716300" cy="677108"/>
          </a:xfrm>
          <a:prstGeom prst="rect">
            <a:avLst/>
          </a:prstGeom>
          <a:noFill/>
        </p:spPr>
        <p:txBody>
          <a:bodyPr wrap="square" rtlCol="0">
            <a:spAutoFit/>
          </a:bodyPr>
          <a:lstStyle/>
          <a:p>
            <a:pPr algn="ctr"/>
            <a:r>
              <a:rPr lang="en-US" sz="2400" b="1" dirty="0">
                <a:solidFill>
                  <a:srgbClr val="808080"/>
                </a:solidFill>
                <a:latin typeface="Arial" panose="020B0604020202020204" pitchFamily="34" charset="0"/>
                <a:ea typeface="Segoe UI" panose="020B0502040204020203" pitchFamily="34" charset="0"/>
                <a:cs typeface="Arial" panose="020B0604020202020204" pitchFamily="34" charset="0"/>
              </a:rPr>
              <a:t>90 Million </a:t>
            </a:r>
            <a:r>
              <a:rPr lang="en-US" sz="1400" dirty="0">
                <a:solidFill>
                  <a:srgbClr val="808080"/>
                </a:solidFill>
                <a:latin typeface="Arial" panose="020B0604020202020204" pitchFamily="34" charset="0"/>
                <a:ea typeface="Segoe UI" panose="020B0502040204020203" pitchFamily="34" charset="0"/>
                <a:cs typeface="Arial" panose="020B0604020202020204" pitchFamily="34" charset="0"/>
              </a:rPr>
              <a:t>Conversations</a:t>
            </a:r>
          </a:p>
        </p:txBody>
      </p:sp>
      <p:sp>
        <p:nvSpPr>
          <p:cNvPr id="57" name="TextBox 56"/>
          <p:cNvSpPr txBox="1"/>
          <p:nvPr/>
        </p:nvSpPr>
        <p:spPr>
          <a:xfrm>
            <a:off x="7743073" y="2206359"/>
            <a:ext cx="2730078" cy="892552"/>
          </a:xfrm>
          <a:prstGeom prst="rect">
            <a:avLst/>
          </a:prstGeom>
          <a:noFill/>
          <a:ln>
            <a:noFill/>
          </a:ln>
        </p:spPr>
        <p:txBody>
          <a:bodyPr wrap="square" rtlCol="0">
            <a:spAutoFit/>
          </a:bodyPr>
          <a:lstStyle/>
          <a:p>
            <a:pPr algn="ctr"/>
            <a:r>
              <a:rPr lang="en-US" sz="2400" b="1" dirty="0">
                <a:solidFill>
                  <a:srgbClr val="808080"/>
                </a:solidFill>
                <a:latin typeface="Arial" panose="020B0604020202020204" pitchFamily="34" charset="0"/>
                <a:ea typeface="Segoe UI" panose="020B0502040204020203" pitchFamily="34" charset="0"/>
                <a:cs typeface="Arial" panose="020B0604020202020204" pitchFamily="34" charset="0"/>
              </a:rPr>
              <a:t>ANN’s</a:t>
            </a:r>
            <a:r>
              <a:rPr lang="en-US" sz="2400" dirty="0">
                <a:solidFill>
                  <a:srgbClr val="808080"/>
                </a:solidFill>
                <a:latin typeface="Arial" panose="020B0604020202020204" pitchFamily="34" charset="0"/>
                <a:ea typeface="Segoe UI" panose="020B0502040204020203" pitchFamily="34" charset="0"/>
                <a:cs typeface="Arial" panose="020B0604020202020204" pitchFamily="34" charset="0"/>
              </a:rPr>
              <a:t> </a:t>
            </a:r>
          </a:p>
          <a:p>
            <a:pPr algn="ctr"/>
            <a:r>
              <a:rPr lang="en-US" sz="1400" dirty="0">
                <a:solidFill>
                  <a:srgbClr val="808080"/>
                </a:solidFill>
                <a:latin typeface="Arial" panose="020B0604020202020204" pitchFamily="34" charset="0"/>
                <a:ea typeface="Segoe UI" panose="020B0502040204020203" pitchFamily="34" charset="0"/>
                <a:cs typeface="Arial" panose="020B0604020202020204" pitchFamily="34" charset="0"/>
              </a:rPr>
              <a:t>Image Classification, spam removal and sentiment analysis</a:t>
            </a:r>
          </a:p>
        </p:txBody>
      </p:sp>
      <p:sp>
        <p:nvSpPr>
          <p:cNvPr id="58" name="TextBox 57"/>
          <p:cNvSpPr txBox="1"/>
          <p:nvPr/>
        </p:nvSpPr>
        <p:spPr>
          <a:xfrm>
            <a:off x="4618678" y="5150107"/>
            <a:ext cx="2477919" cy="677108"/>
          </a:xfrm>
          <a:prstGeom prst="rect">
            <a:avLst/>
          </a:prstGeom>
          <a:noFill/>
        </p:spPr>
        <p:txBody>
          <a:bodyPr wrap="square" rtlCol="0">
            <a:spAutoFit/>
          </a:bodyPr>
          <a:lstStyle/>
          <a:p>
            <a:pPr algn="ctr"/>
            <a:r>
              <a:rPr lang="en-US" sz="2400" b="1" dirty="0">
                <a:solidFill>
                  <a:srgbClr val="808080"/>
                </a:solidFill>
                <a:latin typeface="Arial" panose="020B0604020202020204" pitchFamily="34" charset="0"/>
                <a:ea typeface="Segoe UI" panose="020B0502040204020203" pitchFamily="34" charset="0"/>
                <a:cs typeface="Arial" panose="020B0604020202020204" pitchFamily="34" charset="0"/>
              </a:rPr>
              <a:t>ML</a:t>
            </a:r>
          </a:p>
          <a:p>
            <a:pPr algn="ctr"/>
            <a:r>
              <a:rPr lang="en-US" sz="1400" dirty="0">
                <a:solidFill>
                  <a:srgbClr val="808080"/>
                </a:solidFill>
                <a:latin typeface="Arial" panose="020B0604020202020204" pitchFamily="34" charset="0"/>
                <a:ea typeface="Segoe UI" panose="020B0502040204020203" pitchFamily="34" charset="0"/>
                <a:cs typeface="Arial" panose="020B0604020202020204" pitchFamily="34" charset="0"/>
              </a:rPr>
              <a:t>Trend prediction</a:t>
            </a:r>
          </a:p>
        </p:txBody>
      </p:sp>
      <p:sp>
        <p:nvSpPr>
          <p:cNvPr id="21" name="Rounded Rectangle 1">
            <a:hlinkClick r:id="rId3"/>
            <a:extLst>
              <a:ext uri="{FF2B5EF4-FFF2-40B4-BE49-F238E27FC236}">
                <a16:creationId xmlns:a16="http://schemas.microsoft.com/office/drawing/2014/main" id="{AAED92DA-4E19-4C7E-BBD1-9655453DE42B}"/>
              </a:ext>
            </a:extLst>
          </p:cNvPr>
          <p:cNvSpPr/>
          <p:nvPr/>
        </p:nvSpPr>
        <p:spPr>
          <a:xfrm>
            <a:off x="9372600" y="5196840"/>
            <a:ext cx="1813560" cy="655320"/>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ea typeface="Segoe UI" panose="020B0502040204020203" pitchFamily="34" charset="0"/>
                <a:cs typeface="Arial" panose="020B0604020202020204" pitchFamily="34" charset="0"/>
                <a:hlinkClick r:id="rId3"/>
              </a:rPr>
              <a:t>Demo</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539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leading multinational company in food industry</a:t>
            </a:r>
          </a:p>
        </p:txBody>
      </p:sp>
      <p:grpSp>
        <p:nvGrpSpPr>
          <p:cNvPr id="5" name="Group 4"/>
          <p:cNvGrpSpPr/>
          <p:nvPr/>
        </p:nvGrpSpPr>
        <p:grpSpPr>
          <a:xfrm>
            <a:off x="6077229" y="1222901"/>
            <a:ext cx="5344016" cy="1126196"/>
            <a:chOff x="452615" y="1895980"/>
            <a:chExt cx="6336618" cy="472320"/>
          </a:xfrm>
          <a:solidFill>
            <a:schemeClr val="tx1">
              <a:lumMod val="50000"/>
            </a:schemeClr>
          </a:solidFill>
        </p:grpSpPr>
        <p:sp>
          <p:nvSpPr>
            <p:cNvPr id="6" name="Rounded Rectangle 5"/>
            <p:cNvSpPr/>
            <p:nvPr/>
          </p:nvSpPr>
          <p:spPr>
            <a:xfrm>
              <a:off x="452615" y="1895980"/>
              <a:ext cx="6336618" cy="4723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475672" y="1919037"/>
              <a:ext cx="6290504" cy="42620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algn="ctr" defTabSz="711200">
                <a:lnSpc>
                  <a:spcPct val="90000"/>
                </a:lnSpc>
                <a:spcBef>
                  <a:spcPct val="0"/>
                </a:spcBef>
                <a:spcAft>
                  <a:spcPct val="35000"/>
                </a:spcAft>
              </a:pPr>
              <a:r>
                <a:rPr lang="en-US" sz="1400" b="1" dirty="0">
                  <a:solidFill>
                    <a:prstClr val="white"/>
                  </a:solidFill>
                  <a:latin typeface="Arial" panose="020B0604020202020204" pitchFamily="34" charset="0"/>
                  <a:ea typeface="Segoe UI" panose="020B0502040204020203" pitchFamily="34" charset="0"/>
                  <a:cs typeface="Arial" panose="020B0604020202020204" pitchFamily="34" charset="0"/>
                </a:rPr>
                <a:t>Prototype &amp; Productionize Product Recommendation Engine At Scale</a:t>
              </a:r>
            </a:p>
          </p:txBody>
        </p:sp>
      </p:grpSp>
      <p:grpSp>
        <p:nvGrpSpPr>
          <p:cNvPr id="9" name="Group 8"/>
          <p:cNvGrpSpPr/>
          <p:nvPr/>
        </p:nvGrpSpPr>
        <p:grpSpPr>
          <a:xfrm>
            <a:off x="4257192" y="2451463"/>
            <a:ext cx="5344016" cy="1126196"/>
            <a:chOff x="452615" y="1895980"/>
            <a:chExt cx="6336618" cy="472320"/>
          </a:xfrm>
          <a:solidFill>
            <a:srgbClr val="515C68"/>
          </a:solidFill>
        </p:grpSpPr>
        <p:sp>
          <p:nvSpPr>
            <p:cNvPr id="10" name="Rounded Rectangle 9"/>
            <p:cNvSpPr/>
            <p:nvPr/>
          </p:nvSpPr>
          <p:spPr>
            <a:xfrm>
              <a:off x="452615" y="1895980"/>
              <a:ext cx="6336618" cy="4723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p:cNvSpPr/>
            <p:nvPr/>
          </p:nvSpPr>
          <p:spPr>
            <a:xfrm>
              <a:off x="475672" y="1919037"/>
              <a:ext cx="6290504" cy="42620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algn="ctr" defTabSz="711200">
                <a:lnSpc>
                  <a:spcPct val="90000"/>
                </a:lnSpc>
                <a:spcBef>
                  <a:spcPct val="0"/>
                </a:spcBef>
                <a:spcAft>
                  <a:spcPct val="35000"/>
                </a:spcAft>
              </a:pPr>
              <a:r>
                <a:rPr lang="en-US" sz="1400" b="1" dirty="0">
                  <a:solidFill>
                    <a:prstClr val="white"/>
                  </a:solidFill>
                  <a:latin typeface="Arial" panose="020B0604020202020204" pitchFamily="34" charset="0"/>
                  <a:ea typeface="Segoe UI" panose="020B0502040204020203" pitchFamily="34" charset="0"/>
                  <a:cs typeface="Arial" panose="020B0604020202020204" pitchFamily="34" charset="0"/>
                </a:rPr>
                <a:t>Enable new metrics development – Order line level logistics attribution</a:t>
              </a:r>
            </a:p>
          </p:txBody>
        </p:sp>
      </p:grpSp>
      <p:grpSp>
        <p:nvGrpSpPr>
          <p:cNvPr id="12" name="Group 11"/>
          <p:cNvGrpSpPr/>
          <p:nvPr/>
        </p:nvGrpSpPr>
        <p:grpSpPr>
          <a:xfrm>
            <a:off x="2571260" y="3680025"/>
            <a:ext cx="5344016" cy="1126196"/>
            <a:chOff x="452615" y="1895980"/>
            <a:chExt cx="6336618" cy="472320"/>
          </a:xfrm>
          <a:solidFill>
            <a:schemeClr val="accent2">
              <a:lumMod val="75000"/>
            </a:schemeClr>
          </a:solidFill>
        </p:grpSpPr>
        <p:sp>
          <p:nvSpPr>
            <p:cNvPr id="13" name="Rounded Rectangle 12"/>
            <p:cNvSpPr/>
            <p:nvPr/>
          </p:nvSpPr>
          <p:spPr>
            <a:xfrm>
              <a:off x="452615" y="1895980"/>
              <a:ext cx="6336618" cy="4723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475672" y="1919037"/>
              <a:ext cx="6290504" cy="42620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algn="ctr" defTabSz="711200">
                <a:lnSpc>
                  <a:spcPct val="90000"/>
                </a:lnSpc>
                <a:spcBef>
                  <a:spcPct val="0"/>
                </a:spcBef>
                <a:spcAft>
                  <a:spcPct val="35000"/>
                </a:spcAft>
              </a:pPr>
              <a:r>
                <a:rPr lang="en-US" sz="1400" b="1" dirty="0">
                  <a:solidFill>
                    <a:prstClr val="white"/>
                  </a:solidFill>
                  <a:latin typeface="Arial" panose="020B0604020202020204" pitchFamily="34" charset="0"/>
                  <a:ea typeface="Segoe UI" panose="020B0502040204020203" pitchFamily="34" charset="0"/>
                  <a:cs typeface="Arial" panose="020B0604020202020204" pitchFamily="34" charset="0"/>
                </a:rPr>
                <a:t>API for Data Products – Deal Broker Application, Recommendation Results</a:t>
              </a:r>
            </a:p>
          </p:txBody>
        </p:sp>
      </p:grpSp>
      <p:grpSp>
        <p:nvGrpSpPr>
          <p:cNvPr id="15" name="Group 14"/>
          <p:cNvGrpSpPr/>
          <p:nvPr/>
        </p:nvGrpSpPr>
        <p:grpSpPr>
          <a:xfrm>
            <a:off x="885328" y="4908587"/>
            <a:ext cx="5344016" cy="1126196"/>
            <a:chOff x="452615" y="1895980"/>
            <a:chExt cx="6336618" cy="472320"/>
          </a:xfrm>
        </p:grpSpPr>
        <p:sp>
          <p:nvSpPr>
            <p:cNvPr id="16" name="Rounded Rectangle 15"/>
            <p:cNvSpPr/>
            <p:nvPr/>
          </p:nvSpPr>
          <p:spPr>
            <a:xfrm>
              <a:off x="452615" y="1895980"/>
              <a:ext cx="6336618" cy="4723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ounded Rectangle 4"/>
            <p:cNvSpPr/>
            <p:nvPr/>
          </p:nvSpPr>
          <p:spPr>
            <a:xfrm>
              <a:off x="475672" y="1919037"/>
              <a:ext cx="6290504"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algn="ctr" defTabSz="711200">
                <a:lnSpc>
                  <a:spcPct val="90000"/>
                </a:lnSpc>
                <a:spcBef>
                  <a:spcPct val="0"/>
                </a:spcBef>
                <a:spcAft>
                  <a:spcPct val="35000"/>
                </a:spcAft>
              </a:pPr>
              <a:r>
                <a:rPr lang="en-US" sz="1400" b="1" dirty="0">
                  <a:solidFill>
                    <a:prstClr val="white"/>
                  </a:solidFill>
                  <a:latin typeface="Arial" panose="020B0604020202020204" pitchFamily="34" charset="0"/>
                  <a:ea typeface="Segoe UI" panose="020B0502040204020203" pitchFamily="34" charset="0"/>
                  <a:cs typeface="Arial" panose="020B0604020202020204" pitchFamily="34" charset="0"/>
                </a:rPr>
                <a:t>Operational Reporting by  field sales managers (Highly concurrent  request pattern)</a:t>
              </a:r>
            </a:p>
          </p:txBody>
        </p:sp>
      </p:grpSp>
      <p:pic>
        <p:nvPicPr>
          <p:cNvPr id="18" name="Picture 17">
            <a:extLst>
              <a:ext uri="{FF2B5EF4-FFF2-40B4-BE49-F238E27FC236}">
                <a16:creationId xmlns:a16="http://schemas.microsoft.com/office/drawing/2014/main" id="{9BC3ED93-3821-4997-84AA-5871A6D64C58}"/>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21994" y="4963564"/>
            <a:ext cx="1014412" cy="1014412"/>
          </a:xfrm>
          <a:prstGeom prst="rect">
            <a:avLst/>
          </a:prstGeom>
        </p:spPr>
      </p:pic>
      <p:pic>
        <p:nvPicPr>
          <p:cNvPr id="19" name="Picture 18">
            <a:extLst>
              <a:ext uri="{FF2B5EF4-FFF2-40B4-BE49-F238E27FC236}">
                <a16:creationId xmlns:a16="http://schemas.microsoft.com/office/drawing/2014/main" id="{5D18AFE8-68E0-4DF0-84FA-783D57D9977C}"/>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447" t="7609" r="14897" b="28971"/>
          <a:stretch/>
        </p:blipFill>
        <p:spPr>
          <a:xfrm>
            <a:off x="9663110" y="2506440"/>
            <a:ext cx="1138238" cy="922560"/>
          </a:xfrm>
          <a:prstGeom prst="rect">
            <a:avLst/>
          </a:prstGeom>
        </p:spPr>
      </p:pic>
      <p:pic>
        <p:nvPicPr>
          <p:cNvPr id="20" name="Picture 19">
            <a:extLst>
              <a:ext uri="{FF2B5EF4-FFF2-40B4-BE49-F238E27FC236}">
                <a16:creationId xmlns:a16="http://schemas.microsoft.com/office/drawing/2014/main" id="{A53213D5-9071-4314-BF16-C4789BE06C5E}"/>
              </a:ext>
            </a:extLst>
          </p:cNvPr>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109268" y="3781843"/>
            <a:ext cx="1209915" cy="922560"/>
          </a:xfrm>
          <a:prstGeom prst="rect">
            <a:avLst/>
          </a:prstGeom>
        </p:spPr>
      </p:pic>
      <p:grpSp>
        <p:nvGrpSpPr>
          <p:cNvPr id="21" name="Group 20">
            <a:extLst>
              <a:ext uri="{FF2B5EF4-FFF2-40B4-BE49-F238E27FC236}">
                <a16:creationId xmlns:a16="http://schemas.microsoft.com/office/drawing/2014/main" id="{4E3A209B-3E21-408B-A6F6-8C0D4CDFEB1A}"/>
              </a:ext>
            </a:extLst>
          </p:cNvPr>
          <p:cNvGrpSpPr/>
          <p:nvPr/>
        </p:nvGrpSpPr>
        <p:grpSpPr>
          <a:xfrm>
            <a:off x="5015326" y="1352820"/>
            <a:ext cx="866357" cy="866357"/>
            <a:chOff x="5229643" y="1352820"/>
            <a:chExt cx="866357" cy="866357"/>
          </a:xfrm>
        </p:grpSpPr>
        <p:pic>
          <p:nvPicPr>
            <p:cNvPr id="22" name="Picture 2" descr="Related image">
              <a:extLst>
                <a:ext uri="{FF2B5EF4-FFF2-40B4-BE49-F238E27FC236}">
                  <a16:creationId xmlns:a16="http://schemas.microsoft.com/office/drawing/2014/main" id="{7499B1FB-0333-4C53-9325-508DF8E230EC}"/>
                </a:ext>
              </a:extLst>
            </p:cNvPr>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229643" y="1352820"/>
              <a:ext cx="866357" cy="8663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99FD133-4250-4FF4-B89A-EB3C70699318}"/>
                </a:ext>
              </a:extLst>
            </p:cNvPr>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362745" y="1843524"/>
              <a:ext cx="224597" cy="179677"/>
            </a:xfrm>
            <a:prstGeom prst="rect">
              <a:avLst/>
            </a:prstGeom>
          </p:spPr>
        </p:pic>
      </p:grpSp>
      <p:pic>
        <p:nvPicPr>
          <p:cNvPr id="24" name="Picture 4" descr="Image result for sysco logo">
            <a:extLst>
              <a:ext uri="{FF2B5EF4-FFF2-40B4-BE49-F238E27FC236}">
                <a16:creationId xmlns:a16="http://schemas.microsoft.com/office/drawing/2014/main" id="{B4D6BE9B-1EED-465F-BE36-39C4B0EA9E4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3692" y="1532685"/>
            <a:ext cx="1877013" cy="981032"/>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hlinkClick r:id="rId8"/>
          </p:cNvPr>
          <p:cNvSpPr/>
          <p:nvPr/>
        </p:nvSpPr>
        <p:spPr>
          <a:xfrm>
            <a:off x="9372600" y="5196840"/>
            <a:ext cx="1813560" cy="655320"/>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ea typeface="Segoe UI" panose="020B0502040204020203" pitchFamily="34" charset="0"/>
                <a:cs typeface="Arial" panose="020B0604020202020204" pitchFamily="34" charset="0"/>
                <a:hlinkClick r:id="rId8"/>
              </a:rPr>
              <a:t>Demo</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9299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Palantir Framework for Analytics</a:t>
            </a:r>
          </a:p>
        </p:txBody>
      </p:sp>
      <p:pic>
        <p:nvPicPr>
          <p:cNvPr id="2" name="Picture 1">
            <a:extLst>
              <a:ext uri="{FF2B5EF4-FFF2-40B4-BE49-F238E27FC236}">
                <a16:creationId xmlns:a16="http://schemas.microsoft.com/office/drawing/2014/main" id="{5F4E0931-EA40-4DEB-B8AE-905EB9722DFE}"/>
              </a:ext>
            </a:extLst>
          </p:cNvPr>
          <p:cNvPicPr>
            <a:picLocks noChangeAspect="1"/>
          </p:cNvPicPr>
          <p:nvPr/>
        </p:nvPicPr>
        <p:blipFill>
          <a:blip r:embed="rId2"/>
          <a:stretch>
            <a:fillRect/>
          </a:stretch>
        </p:blipFill>
        <p:spPr>
          <a:xfrm>
            <a:off x="1251294" y="1235388"/>
            <a:ext cx="9689412" cy="4749177"/>
          </a:xfrm>
          <a:prstGeom prst="rect">
            <a:avLst/>
          </a:prstGeom>
        </p:spPr>
      </p:pic>
    </p:spTree>
    <p:extLst>
      <p:ext uri="{BB962C8B-B14F-4D97-AF65-F5344CB8AC3E}">
        <p14:creationId xmlns:p14="http://schemas.microsoft.com/office/powerpoint/2010/main" val="2081048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Science Framework</a:t>
            </a:r>
          </a:p>
        </p:txBody>
      </p:sp>
      <p:sp>
        <p:nvSpPr>
          <p:cNvPr id="5" name="Flowchart: Alternate Process 4">
            <a:extLst>
              <a:ext uri="{FF2B5EF4-FFF2-40B4-BE49-F238E27FC236}">
                <a16:creationId xmlns:a16="http://schemas.microsoft.com/office/drawing/2014/main" id="{AAC92BA0-8587-4915-8808-C49B0B897AC7}"/>
              </a:ext>
            </a:extLst>
          </p:cNvPr>
          <p:cNvSpPr/>
          <p:nvPr/>
        </p:nvSpPr>
        <p:spPr>
          <a:xfrm>
            <a:off x="1959374" y="1266592"/>
            <a:ext cx="8007884" cy="2022267"/>
          </a:xfrm>
          <a:prstGeom prst="flowChartAlternateProcess">
            <a:avLst/>
          </a:prstGeom>
          <a:noFill/>
          <a:ln>
            <a:solidFill>
              <a:schemeClr val="accent3">
                <a:lumMod val="7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latin typeface="Arial" panose="020B0604020202020204" pitchFamily="34" charset="0"/>
              <a:cs typeface="Arial" panose="020B0604020202020204" pitchFamily="34" charset="0"/>
            </a:endParaRPr>
          </a:p>
        </p:txBody>
      </p:sp>
      <p:pic>
        <p:nvPicPr>
          <p:cNvPr id="6" name="Picture 8" descr="Image result for aws">
            <a:extLst>
              <a:ext uri="{FF2B5EF4-FFF2-40B4-BE49-F238E27FC236}">
                <a16:creationId xmlns:a16="http://schemas.microsoft.com/office/drawing/2014/main" id="{23297F73-C849-401D-AF63-EBE772DB36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7278" y="1075204"/>
            <a:ext cx="870532" cy="48967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A392AE7-4A03-471C-9E67-901B7E49790D}"/>
              </a:ext>
            </a:extLst>
          </p:cNvPr>
          <p:cNvGrpSpPr/>
          <p:nvPr/>
        </p:nvGrpSpPr>
        <p:grpSpPr>
          <a:xfrm>
            <a:off x="881893" y="1767095"/>
            <a:ext cx="719813" cy="939835"/>
            <a:chOff x="665151" y="1970827"/>
            <a:chExt cx="719813" cy="939835"/>
          </a:xfrm>
        </p:grpSpPr>
        <p:pic>
          <p:nvPicPr>
            <p:cNvPr id="9" name="Picture 8">
              <a:extLst>
                <a:ext uri="{FF2B5EF4-FFF2-40B4-BE49-F238E27FC236}">
                  <a16:creationId xmlns:a16="http://schemas.microsoft.com/office/drawing/2014/main" id="{AA6CBA8C-A21C-40D9-AD0E-5B58BC0A1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151" y="1970827"/>
              <a:ext cx="719813" cy="719813"/>
            </a:xfrm>
            <a:prstGeom prst="rect">
              <a:avLst/>
            </a:prstGeom>
          </p:spPr>
        </p:pic>
        <p:sp>
          <p:nvSpPr>
            <p:cNvPr id="10" name="TextBox 9">
              <a:extLst>
                <a:ext uri="{FF2B5EF4-FFF2-40B4-BE49-F238E27FC236}">
                  <a16:creationId xmlns:a16="http://schemas.microsoft.com/office/drawing/2014/main" id="{85EF958E-D39D-4FF0-A89F-D6098FCE8AD6}"/>
                </a:ext>
              </a:extLst>
            </p:cNvPr>
            <p:cNvSpPr txBox="1"/>
            <p:nvPr/>
          </p:nvSpPr>
          <p:spPr>
            <a:xfrm>
              <a:off x="682452" y="2633663"/>
              <a:ext cx="609461"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Users</a:t>
              </a:r>
            </a:p>
          </p:txBody>
        </p:sp>
      </p:grpSp>
      <p:sp>
        <p:nvSpPr>
          <p:cNvPr id="11" name="TextBox 10">
            <a:extLst>
              <a:ext uri="{FF2B5EF4-FFF2-40B4-BE49-F238E27FC236}">
                <a16:creationId xmlns:a16="http://schemas.microsoft.com/office/drawing/2014/main" id="{DB507A37-F232-47D9-BA16-D74020D86654}"/>
              </a:ext>
            </a:extLst>
          </p:cNvPr>
          <p:cNvSpPr txBox="1"/>
          <p:nvPr/>
        </p:nvSpPr>
        <p:spPr>
          <a:xfrm>
            <a:off x="2070178" y="2484886"/>
            <a:ext cx="1008378"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User login</a:t>
            </a:r>
          </a:p>
        </p:txBody>
      </p:sp>
      <p:sp>
        <p:nvSpPr>
          <p:cNvPr id="12" name="TextBox 11">
            <a:extLst>
              <a:ext uri="{FF2B5EF4-FFF2-40B4-BE49-F238E27FC236}">
                <a16:creationId xmlns:a16="http://schemas.microsoft.com/office/drawing/2014/main" id="{5EDE1428-6C2A-4358-9D17-3771E8C8A23E}"/>
              </a:ext>
            </a:extLst>
          </p:cNvPr>
          <p:cNvSpPr txBox="1"/>
          <p:nvPr/>
        </p:nvSpPr>
        <p:spPr>
          <a:xfrm>
            <a:off x="4537896" y="5695538"/>
            <a:ext cx="2850840" cy="28504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Palantir Foundry</a:t>
            </a:r>
          </a:p>
        </p:txBody>
      </p:sp>
      <p:sp>
        <p:nvSpPr>
          <p:cNvPr id="13" name="Oval 12">
            <a:extLst>
              <a:ext uri="{FF2B5EF4-FFF2-40B4-BE49-F238E27FC236}">
                <a16:creationId xmlns:a16="http://schemas.microsoft.com/office/drawing/2014/main" id="{EBFAB212-CE88-48A1-B569-0BA08A6FD634}"/>
              </a:ext>
            </a:extLst>
          </p:cNvPr>
          <p:cNvSpPr/>
          <p:nvPr/>
        </p:nvSpPr>
        <p:spPr>
          <a:xfrm>
            <a:off x="3529275" y="1713380"/>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Rectangle 13">
            <a:extLst>
              <a:ext uri="{FF2B5EF4-FFF2-40B4-BE49-F238E27FC236}">
                <a16:creationId xmlns:a16="http://schemas.microsoft.com/office/drawing/2014/main" id="{6727FFA9-136C-4D93-BF2D-42783908D759}"/>
              </a:ext>
            </a:extLst>
          </p:cNvPr>
          <p:cNvSpPr/>
          <p:nvPr/>
        </p:nvSpPr>
        <p:spPr>
          <a:xfrm>
            <a:off x="3468747" y="2177644"/>
            <a:ext cx="1270726" cy="203334"/>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Data </a:t>
            </a:r>
          </a:p>
          <a:p>
            <a:pPr algn="ctr"/>
            <a:r>
              <a:rPr lang="en-US" sz="1100" b="1" dirty="0">
                <a:solidFill>
                  <a:schemeClr val="accent1">
                    <a:lumMod val="50000"/>
                  </a:schemeClr>
                </a:solidFill>
                <a:latin typeface="Arial" panose="020B0604020202020204" pitchFamily="34" charset="0"/>
                <a:cs typeface="Arial" panose="020B0604020202020204" pitchFamily="34" charset="0"/>
              </a:rPr>
              <a:t>Pre-Processing</a:t>
            </a:r>
          </a:p>
        </p:txBody>
      </p:sp>
      <p:grpSp>
        <p:nvGrpSpPr>
          <p:cNvPr id="15" name="Group 14">
            <a:extLst>
              <a:ext uri="{FF2B5EF4-FFF2-40B4-BE49-F238E27FC236}">
                <a16:creationId xmlns:a16="http://schemas.microsoft.com/office/drawing/2014/main" id="{E3A6E3B8-0775-4609-853C-CE79D576FCEE}"/>
              </a:ext>
            </a:extLst>
          </p:cNvPr>
          <p:cNvGrpSpPr/>
          <p:nvPr/>
        </p:nvGrpSpPr>
        <p:grpSpPr>
          <a:xfrm>
            <a:off x="5025384" y="1663072"/>
            <a:ext cx="1409159" cy="1131863"/>
            <a:chOff x="3642696" y="2910809"/>
            <a:chExt cx="1409159" cy="1131863"/>
          </a:xfrm>
        </p:grpSpPr>
        <p:sp>
          <p:nvSpPr>
            <p:cNvPr id="16" name="Oval 15">
              <a:extLst>
                <a:ext uri="{FF2B5EF4-FFF2-40B4-BE49-F238E27FC236}">
                  <a16:creationId xmlns:a16="http://schemas.microsoft.com/office/drawing/2014/main" id="{F31D0147-5374-49CC-811A-666794EC97E4}"/>
                </a:ext>
              </a:extLst>
            </p:cNvPr>
            <p:cNvSpPr/>
            <p:nvPr/>
          </p:nvSpPr>
          <p:spPr>
            <a:xfrm>
              <a:off x="3772441" y="2910809"/>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a:extLst>
                <a:ext uri="{FF2B5EF4-FFF2-40B4-BE49-F238E27FC236}">
                  <a16:creationId xmlns:a16="http://schemas.microsoft.com/office/drawing/2014/main" id="{95492F02-A841-478C-A68C-ECC56333AA54}"/>
                </a:ext>
              </a:extLst>
            </p:cNvPr>
            <p:cNvSpPr/>
            <p:nvPr/>
          </p:nvSpPr>
          <p:spPr>
            <a:xfrm>
              <a:off x="3642696" y="3352165"/>
              <a:ext cx="1409159" cy="251876"/>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Modelling </a:t>
              </a:r>
            </a:p>
            <a:p>
              <a:pPr algn="ctr"/>
              <a:r>
                <a:rPr lang="en-US" sz="1100" b="1" dirty="0">
                  <a:solidFill>
                    <a:schemeClr val="accent1">
                      <a:lumMod val="50000"/>
                    </a:schemeClr>
                  </a:solidFill>
                  <a:latin typeface="Arial" panose="020B0604020202020204" pitchFamily="34" charset="0"/>
                  <a:cs typeface="Arial" panose="020B0604020202020204" pitchFamily="34" charset="0"/>
                </a:rPr>
                <a:t>using Datarobot </a:t>
              </a:r>
            </a:p>
            <a:p>
              <a:pPr algn="ctr"/>
              <a:r>
                <a:rPr lang="en-US" sz="1100" b="1" dirty="0">
                  <a:solidFill>
                    <a:schemeClr val="accent1">
                      <a:lumMod val="50000"/>
                    </a:schemeClr>
                  </a:solidFill>
                  <a:latin typeface="Arial" panose="020B0604020202020204" pitchFamily="34" charset="0"/>
                  <a:cs typeface="Arial" panose="020B0604020202020204" pitchFamily="34" charset="0"/>
                </a:rPr>
                <a:t>&amp; H2O</a:t>
              </a:r>
            </a:p>
          </p:txBody>
        </p:sp>
      </p:grpSp>
      <p:grpSp>
        <p:nvGrpSpPr>
          <p:cNvPr id="18" name="Group 17">
            <a:extLst>
              <a:ext uri="{FF2B5EF4-FFF2-40B4-BE49-F238E27FC236}">
                <a16:creationId xmlns:a16="http://schemas.microsoft.com/office/drawing/2014/main" id="{463267B5-1264-4F05-96C9-A80CF0DD7952}"/>
              </a:ext>
            </a:extLst>
          </p:cNvPr>
          <p:cNvGrpSpPr/>
          <p:nvPr/>
        </p:nvGrpSpPr>
        <p:grpSpPr>
          <a:xfrm>
            <a:off x="6562223" y="1663071"/>
            <a:ext cx="1378947" cy="1131863"/>
            <a:chOff x="6742523" y="4615399"/>
            <a:chExt cx="1378947" cy="1131863"/>
          </a:xfrm>
        </p:grpSpPr>
        <p:sp>
          <p:nvSpPr>
            <p:cNvPr id="19" name="Oval 18">
              <a:extLst>
                <a:ext uri="{FF2B5EF4-FFF2-40B4-BE49-F238E27FC236}">
                  <a16:creationId xmlns:a16="http://schemas.microsoft.com/office/drawing/2014/main" id="{6E797335-E094-40F7-BF01-69FD9C311372}"/>
                </a:ext>
              </a:extLst>
            </p:cNvPr>
            <p:cNvSpPr/>
            <p:nvPr/>
          </p:nvSpPr>
          <p:spPr>
            <a:xfrm>
              <a:off x="6857162" y="4615399"/>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Rectangle 19">
              <a:extLst>
                <a:ext uri="{FF2B5EF4-FFF2-40B4-BE49-F238E27FC236}">
                  <a16:creationId xmlns:a16="http://schemas.microsoft.com/office/drawing/2014/main" id="{BBFEBA04-374A-443B-B012-91AEE078F6FD}"/>
                </a:ext>
              </a:extLst>
            </p:cNvPr>
            <p:cNvSpPr/>
            <p:nvPr/>
          </p:nvSpPr>
          <p:spPr>
            <a:xfrm>
              <a:off x="6742523" y="5023697"/>
              <a:ext cx="1378947" cy="23241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Getting the </a:t>
              </a:r>
            </a:p>
            <a:p>
              <a:pPr algn="ctr"/>
              <a:r>
                <a:rPr lang="en-US" sz="1100" b="1" dirty="0">
                  <a:solidFill>
                    <a:schemeClr val="accent1">
                      <a:lumMod val="50000"/>
                    </a:schemeClr>
                  </a:solidFill>
                  <a:latin typeface="Arial" panose="020B0604020202020204" pitchFamily="34" charset="0"/>
                  <a:cs typeface="Arial" panose="020B0604020202020204" pitchFamily="34" charset="0"/>
                </a:rPr>
                <a:t>results / output</a:t>
              </a:r>
            </a:p>
          </p:txBody>
        </p:sp>
      </p:grpSp>
      <p:grpSp>
        <p:nvGrpSpPr>
          <p:cNvPr id="21" name="Group 20">
            <a:extLst>
              <a:ext uri="{FF2B5EF4-FFF2-40B4-BE49-F238E27FC236}">
                <a16:creationId xmlns:a16="http://schemas.microsoft.com/office/drawing/2014/main" id="{35D14D01-8ABF-4DA1-93A8-BBE0E718DE5A}"/>
              </a:ext>
            </a:extLst>
          </p:cNvPr>
          <p:cNvGrpSpPr/>
          <p:nvPr/>
        </p:nvGrpSpPr>
        <p:grpSpPr>
          <a:xfrm>
            <a:off x="8258051" y="1661638"/>
            <a:ext cx="1153815" cy="1131863"/>
            <a:chOff x="9139823" y="2910809"/>
            <a:chExt cx="1153815" cy="1131863"/>
          </a:xfrm>
        </p:grpSpPr>
        <p:sp>
          <p:nvSpPr>
            <p:cNvPr id="22" name="Oval 21">
              <a:extLst>
                <a:ext uri="{FF2B5EF4-FFF2-40B4-BE49-F238E27FC236}">
                  <a16:creationId xmlns:a16="http://schemas.microsoft.com/office/drawing/2014/main" id="{CFD736FD-B9A0-46E8-A3EE-40A86D30598E}"/>
                </a:ext>
              </a:extLst>
            </p:cNvPr>
            <p:cNvSpPr/>
            <p:nvPr/>
          </p:nvSpPr>
          <p:spPr>
            <a:xfrm>
              <a:off x="9143967" y="2910809"/>
              <a:ext cx="1149671" cy="1131863"/>
            </a:xfrm>
            <a:prstGeom prst="ellipse">
              <a:avLst/>
            </a:prstGeom>
            <a:solidFill>
              <a:schemeClr val="tx2">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Rectangle 22">
              <a:extLst>
                <a:ext uri="{FF2B5EF4-FFF2-40B4-BE49-F238E27FC236}">
                  <a16:creationId xmlns:a16="http://schemas.microsoft.com/office/drawing/2014/main" id="{8C52DCBF-9ECB-4BD3-BD5A-683CBE023966}"/>
                </a:ext>
              </a:extLst>
            </p:cNvPr>
            <p:cNvSpPr/>
            <p:nvPr/>
          </p:nvSpPr>
          <p:spPr>
            <a:xfrm>
              <a:off x="9139823" y="3433987"/>
              <a:ext cx="1149671" cy="126308"/>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Rolling Back the results to the system</a:t>
              </a:r>
            </a:p>
          </p:txBody>
        </p:sp>
      </p:grpSp>
      <p:sp>
        <p:nvSpPr>
          <p:cNvPr id="24" name="Arrow: Right 67">
            <a:extLst>
              <a:ext uri="{FF2B5EF4-FFF2-40B4-BE49-F238E27FC236}">
                <a16:creationId xmlns:a16="http://schemas.microsoft.com/office/drawing/2014/main" id="{14E7CF1B-D11F-4E92-BF9D-B929F1286CB1}"/>
              </a:ext>
            </a:extLst>
          </p:cNvPr>
          <p:cNvSpPr/>
          <p:nvPr/>
        </p:nvSpPr>
        <p:spPr>
          <a:xfrm>
            <a:off x="4794247" y="2116693"/>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Arrow: Right 68">
            <a:extLst>
              <a:ext uri="{FF2B5EF4-FFF2-40B4-BE49-F238E27FC236}">
                <a16:creationId xmlns:a16="http://schemas.microsoft.com/office/drawing/2014/main" id="{E2BB1DC0-DCBE-49A7-828B-8C8AD6C49924}"/>
              </a:ext>
            </a:extLst>
          </p:cNvPr>
          <p:cNvSpPr/>
          <p:nvPr/>
        </p:nvSpPr>
        <p:spPr>
          <a:xfrm>
            <a:off x="7890021" y="2118367"/>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 name="Arrow: Right 69">
            <a:extLst>
              <a:ext uri="{FF2B5EF4-FFF2-40B4-BE49-F238E27FC236}">
                <a16:creationId xmlns:a16="http://schemas.microsoft.com/office/drawing/2014/main" id="{42F0C3CF-FEF1-479E-A98F-7B1400D2EC8C}"/>
              </a:ext>
            </a:extLst>
          </p:cNvPr>
          <p:cNvSpPr/>
          <p:nvPr/>
        </p:nvSpPr>
        <p:spPr>
          <a:xfrm>
            <a:off x="6381009" y="2116693"/>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TextBox 26">
            <a:extLst>
              <a:ext uri="{FF2B5EF4-FFF2-40B4-BE49-F238E27FC236}">
                <a16:creationId xmlns:a16="http://schemas.microsoft.com/office/drawing/2014/main" id="{D25188B9-76CB-4F7A-A183-32A860607125}"/>
              </a:ext>
            </a:extLst>
          </p:cNvPr>
          <p:cNvSpPr txBox="1"/>
          <p:nvPr/>
        </p:nvSpPr>
        <p:spPr>
          <a:xfrm>
            <a:off x="4776871" y="2999765"/>
            <a:ext cx="2372890" cy="2836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AWS Platform</a:t>
            </a:r>
          </a:p>
        </p:txBody>
      </p:sp>
      <p:sp>
        <p:nvSpPr>
          <p:cNvPr id="28" name="Arrow: Right 85">
            <a:extLst>
              <a:ext uri="{FF2B5EF4-FFF2-40B4-BE49-F238E27FC236}">
                <a16:creationId xmlns:a16="http://schemas.microsoft.com/office/drawing/2014/main" id="{0A394EC5-771C-46F4-8CC5-6C39969FDD2D}"/>
              </a:ext>
            </a:extLst>
          </p:cNvPr>
          <p:cNvSpPr/>
          <p:nvPr/>
        </p:nvSpPr>
        <p:spPr>
          <a:xfrm>
            <a:off x="1840503" y="2115083"/>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9" name="Picture 18" descr="Image result for intention icon">
            <a:extLst>
              <a:ext uri="{FF2B5EF4-FFF2-40B4-BE49-F238E27FC236}">
                <a16:creationId xmlns:a16="http://schemas.microsoft.com/office/drawing/2014/main" id="{1EFDAA31-1866-4786-9418-6A9B3DB7CE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7855" y="1999817"/>
            <a:ext cx="462207" cy="487091"/>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88">
            <a:extLst>
              <a:ext uri="{FF2B5EF4-FFF2-40B4-BE49-F238E27FC236}">
                <a16:creationId xmlns:a16="http://schemas.microsoft.com/office/drawing/2014/main" id="{86585F2A-ABF9-4E73-B676-2B0C89E4409F}"/>
              </a:ext>
            </a:extLst>
          </p:cNvPr>
          <p:cNvSpPr/>
          <p:nvPr/>
        </p:nvSpPr>
        <p:spPr>
          <a:xfrm>
            <a:off x="3053091" y="2112690"/>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 name="Flowchart: Alternate Process 30">
            <a:extLst>
              <a:ext uri="{FF2B5EF4-FFF2-40B4-BE49-F238E27FC236}">
                <a16:creationId xmlns:a16="http://schemas.microsoft.com/office/drawing/2014/main" id="{9ED240D5-F8D9-4127-9B28-3CBF5279C3A2}"/>
              </a:ext>
            </a:extLst>
          </p:cNvPr>
          <p:cNvSpPr/>
          <p:nvPr/>
        </p:nvSpPr>
        <p:spPr>
          <a:xfrm>
            <a:off x="1959374" y="3949940"/>
            <a:ext cx="8007884" cy="2022267"/>
          </a:xfrm>
          <a:prstGeom prst="flowChartAlternateProcess">
            <a:avLst/>
          </a:prstGeom>
          <a:noFill/>
          <a:ln>
            <a:solidFill>
              <a:schemeClr val="accent3">
                <a:lumMod val="7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latin typeface="Arial" panose="020B0604020202020204" pitchFamily="34" charset="0"/>
              <a:cs typeface="Arial" panose="020B0604020202020204" pitchFamily="34" charset="0"/>
            </a:endParaRPr>
          </a:p>
        </p:txBody>
      </p:sp>
      <p:pic>
        <p:nvPicPr>
          <p:cNvPr id="32" name="Picture 16" descr="Image result for Database">
            <a:extLst>
              <a:ext uri="{FF2B5EF4-FFF2-40B4-BE49-F238E27FC236}">
                <a16:creationId xmlns:a16="http://schemas.microsoft.com/office/drawing/2014/main" id="{76AC9D60-8E90-4CB4-ABF8-527A52BD8A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79671" y="1791560"/>
            <a:ext cx="786511" cy="786511"/>
          </a:xfrm>
          <a:prstGeom prst="rect">
            <a:avLst/>
          </a:prstGeom>
          <a:noFill/>
          <a:extLst>
            <a:ext uri="{909E8E84-426E-40DD-AFC4-6F175D3DCCD1}">
              <a14:hiddenFill xmlns:a14="http://schemas.microsoft.com/office/drawing/2010/main">
                <a:solidFill>
                  <a:srgbClr val="FFFFFF"/>
                </a:solidFill>
              </a14:hiddenFill>
            </a:ext>
          </a:extLst>
        </p:spPr>
      </p:pic>
      <p:sp>
        <p:nvSpPr>
          <p:cNvPr id="33" name="Isosceles Triangle 32">
            <a:extLst>
              <a:ext uri="{FF2B5EF4-FFF2-40B4-BE49-F238E27FC236}">
                <a16:creationId xmlns:a16="http://schemas.microsoft.com/office/drawing/2014/main" id="{2293A079-1751-4B3B-A3FC-AC410D0E8A62}"/>
              </a:ext>
            </a:extLst>
          </p:cNvPr>
          <p:cNvSpPr/>
          <p:nvPr/>
        </p:nvSpPr>
        <p:spPr>
          <a:xfrm rot="5400000">
            <a:off x="9444042" y="2080827"/>
            <a:ext cx="1537240" cy="300664"/>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5748BF9-D35E-4981-91D3-6DD2E70F76F6}"/>
              </a:ext>
            </a:extLst>
          </p:cNvPr>
          <p:cNvSpPr txBox="1"/>
          <p:nvPr/>
        </p:nvSpPr>
        <p:spPr>
          <a:xfrm>
            <a:off x="10193513" y="2561532"/>
            <a:ext cx="149630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User Activity Log</a:t>
            </a:r>
          </a:p>
        </p:txBody>
      </p:sp>
      <p:sp>
        <p:nvSpPr>
          <p:cNvPr id="35" name="Rectangle 34">
            <a:extLst>
              <a:ext uri="{FF2B5EF4-FFF2-40B4-BE49-F238E27FC236}">
                <a16:creationId xmlns:a16="http://schemas.microsoft.com/office/drawing/2014/main" id="{F2818C92-1244-4134-AFED-31FAF846B8D7}"/>
              </a:ext>
            </a:extLst>
          </p:cNvPr>
          <p:cNvSpPr/>
          <p:nvPr/>
        </p:nvSpPr>
        <p:spPr>
          <a:xfrm>
            <a:off x="2478006" y="4450576"/>
            <a:ext cx="7209483" cy="1066932"/>
          </a:xfrm>
          <a:prstGeom prst="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4DCA957-2881-43C5-82C4-BBC7433D94FF}"/>
              </a:ext>
            </a:extLst>
          </p:cNvPr>
          <p:cNvSpPr txBox="1"/>
          <p:nvPr/>
        </p:nvSpPr>
        <p:spPr>
          <a:xfrm>
            <a:off x="2607810" y="3388567"/>
            <a:ext cx="1496300"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Exporting Data from Palantir</a:t>
            </a:r>
          </a:p>
        </p:txBody>
      </p:sp>
      <p:cxnSp>
        <p:nvCxnSpPr>
          <p:cNvPr id="37" name="Straight Arrow Connector 36">
            <a:extLst>
              <a:ext uri="{FF2B5EF4-FFF2-40B4-BE49-F238E27FC236}">
                <a16:creationId xmlns:a16="http://schemas.microsoft.com/office/drawing/2014/main" id="{EC21DB33-6421-4560-A1EC-D13F81FAD6A5}"/>
              </a:ext>
            </a:extLst>
          </p:cNvPr>
          <p:cNvCxnSpPr>
            <a:cxnSpLocks/>
          </p:cNvCxnSpPr>
          <p:nvPr/>
        </p:nvCxnSpPr>
        <p:spPr>
          <a:xfrm flipV="1">
            <a:off x="4104110" y="2962110"/>
            <a:ext cx="0" cy="137160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0382D80-241A-41A6-A4B5-3BB794D46E3E}"/>
              </a:ext>
            </a:extLst>
          </p:cNvPr>
          <p:cNvCxnSpPr>
            <a:cxnSpLocks/>
          </p:cNvCxnSpPr>
          <p:nvPr/>
        </p:nvCxnSpPr>
        <p:spPr>
          <a:xfrm>
            <a:off x="8832886" y="2962110"/>
            <a:ext cx="0" cy="137160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F55C8CA-DE0F-45D0-86E8-AC24090EF7A6}"/>
              </a:ext>
            </a:extLst>
          </p:cNvPr>
          <p:cNvSpPr txBox="1"/>
          <p:nvPr/>
        </p:nvSpPr>
        <p:spPr>
          <a:xfrm>
            <a:off x="8792739" y="3370808"/>
            <a:ext cx="1496300"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Output Data sent to Palantir</a:t>
            </a:r>
          </a:p>
        </p:txBody>
      </p:sp>
      <p:sp>
        <p:nvSpPr>
          <p:cNvPr id="40" name="TextBox 39">
            <a:extLst>
              <a:ext uri="{FF2B5EF4-FFF2-40B4-BE49-F238E27FC236}">
                <a16:creationId xmlns:a16="http://schemas.microsoft.com/office/drawing/2014/main" id="{BA07A842-C629-4012-8907-6FDEE60029A6}"/>
              </a:ext>
            </a:extLst>
          </p:cNvPr>
          <p:cNvSpPr txBox="1"/>
          <p:nvPr/>
        </p:nvSpPr>
        <p:spPr>
          <a:xfrm>
            <a:off x="6964679" y="4741342"/>
            <a:ext cx="2515851"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Data can be exported in formats like XML, HTML , Excel / csv </a:t>
            </a:r>
          </a:p>
        </p:txBody>
      </p:sp>
      <p:pic>
        <p:nvPicPr>
          <p:cNvPr id="41" name="Picture 40">
            <a:extLst>
              <a:ext uri="{FF2B5EF4-FFF2-40B4-BE49-F238E27FC236}">
                <a16:creationId xmlns:a16="http://schemas.microsoft.com/office/drawing/2014/main" id="{31E33F28-A81E-46F3-9615-0E49111AFA57}"/>
              </a:ext>
            </a:extLst>
          </p:cNvPr>
          <p:cNvPicPr>
            <a:picLocks noChangeAspect="1"/>
          </p:cNvPicPr>
          <p:nvPr/>
        </p:nvPicPr>
        <p:blipFill>
          <a:blip r:embed="rId6"/>
          <a:stretch>
            <a:fillRect/>
          </a:stretch>
        </p:blipFill>
        <p:spPr>
          <a:xfrm>
            <a:off x="5766492" y="4667375"/>
            <a:ext cx="1047750" cy="609600"/>
          </a:xfrm>
          <a:prstGeom prst="rect">
            <a:avLst/>
          </a:prstGeom>
        </p:spPr>
      </p:pic>
      <p:pic>
        <p:nvPicPr>
          <p:cNvPr id="42" name="Picture 41" descr="https://static.thenounproject.com/png/1658749-200.png">
            <a:extLst>
              <a:ext uri="{FF2B5EF4-FFF2-40B4-BE49-F238E27FC236}">
                <a16:creationId xmlns:a16="http://schemas.microsoft.com/office/drawing/2014/main" id="{4477F783-FC0B-46B3-9015-EE649F1D18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98712" y="4639592"/>
            <a:ext cx="588773" cy="58877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https://static.thenounproject.com/png/627189-200.png">
            <a:extLst>
              <a:ext uri="{FF2B5EF4-FFF2-40B4-BE49-F238E27FC236}">
                <a16:creationId xmlns:a16="http://schemas.microsoft.com/office/drawing/2014/main" id="{1B7C469A-32D8-4867-9C2F-507352CD634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68050" y="4639592"/>
            <a:ext cx="588773" cy="5887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8" descr="https://static.thenounproject.com/png/1658773-200.png">
            <a:extLst>
              <a:ext uri="{FF2B5EF4-FFF2-40B4-BE49-F238E27FC236}">
                <a16:creationId xmlns:a16="http://schemas.microsoft.com/office/drawing/2014/main" id="{CDDAE6F8-9599-483A-9EF3-45C5667073B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17343" y="4639592"/>
            <a:ext cx="588774" cy="588774"/>
          </a:xfrm>
          <a:prstGeom prst="rect">
            <a:avLst/>
          </a:prstGeom>
          <a:noFill/>
          <a:extLst>
            <a:ext uri="{909E8E84-426E-40DD-AFC4-6F175D3DCCD1}">
              <a14:hiddenFill xmlns:a14="http://schemas.microsoft.com/office/drawing/2010/main">
                <a:solidFill>
                  <a:srgbClr val="FFFFFF"/>
                </a:solidFill>
              </a14:hiddenFill>
            </a:ext>
          </a:extLst>
        </p:spPr>
      </p:pic>
      <p:sp>
        <p:nvSpPr>
          <p:cNvPr id="45" name="Arrow: Right 106">
            <a:extLst>
              <a:ext uri="{FF2B5EF4-FFF2-40B4-BE49-F238E27FC236}">
                <a16:creationId xmlns:a16="http://schemas.microsoft.com/office/drawing/2014/main" id="{E393B223-0A4B-4886-B732-D667323CCFD0}"/>
              </a:ext>
            </a:extLst>
          </p:cNvPr>
          <p:cNvSpPr/>
          <p:nvPr/>
        </p:nvSpPr>
        <p:spPr>
          <a:xfrm>
            <a:off x="5351913" y="4857296"/>
            <a:ext cx="249929" cy="22975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 name="TextBox 45">
            <a:extLst>
              <a:ext uri="{FF2B5EF4-FFF2-40B4-BE49-F238E27FC236}">
                <a16:creationId xmlns:a16="http://schemas.microsoft.com/office/drawing/2014/main" id="{82E65127-C7A9-47A4-969A-19B48D86A716}"/>
              </a:ext>
            </a:extLst>
          </p:cNvPr>
          <p:cNvSpPr txBox="1"/>
          <p:nvPr/>
        </p:nvSpPr>
        <p:spPr>
          <a:xfrm>
            <a:off x="2549395" y="4741341"/>
            <a:ext cx="1142547"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UA Data Sources</a:t>
            </a:r>
          </a:p>
        </p:txBody>
      </p:sp>
    </p:spTree>
    <p:extLst>
      <p:ext uri="{BB962C8B-B14F-4D97-AF65-F5344CB8AC3E}">
        <p14:creationId xmlns:p14="http://schemas.microsoft.com/office/powerpoint/2010/main" val="346540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23">
            <a:extLst>
              <a:ext uri="{FF2B5EF4-FFF2-40B4-BE49-F238E27FC236}">
                <a16:creationId xmlns:a16="http://schemas.microsoft.com/office/drawing/2014/main" id="{799B8DAB-7E53-4AE8-A025-B566AF3B8F04}"/>
              </a:ext>
            </a:extLst>
          </p:cNvPr>
          <p:cNvSpPr/>
          <p:nvPr/>
        </p:nvSpPr>
        <p:spPr>
          <a:xfrm>
            <a:off x="334611" y="5873210"/>
            <a:ext cx="11579092" cy="783936"/>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latin typeface="Arial" panose="020B0604020202020204" pitchFamily="34" charset="0"/>
              <a:cs typeface="Arial" panose="020B0604020202020204" pitchFamily="34" charset="0"/>
            </a:endParaRPr>
          </a:p>
        </p:txBody>
      </p:sp>
      <p:sp>
        <p:nvSpPr>
          <p:cNvPr id="42" name="Rounded Rectangle 23">
            <a:extLst>
              <a:ext uri="{FF2B5EF4-FFF2-40B4-BE49-F238E27FC236}">
                <a16:creationId xmlns:a16="http://schemas.microsoft.com/office/drawing/2014/main" id="{9BA2C0A5-ADAA-4612-831E-04CDCF765C21}"/>
              </a:ext>
            </a:extLst>
          </p:cNvPr>
          <p:cNvSpPr/>
          <p:nvPr/>
        </p:nvSpPr>
        <p:spPr>
          <a:xfrm>
            <a:off x="334611" y="3093134"/>
            <a:ext cx="11579092" cy="67987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latin typeface="Arial" panose="020B0604020202020204" pitchFamily="34" charset="0"/>
              <a:cs typeface="Arial" panose="020B0604020202020204" pitchFamily="34" charset="0"/>
            </a:endParaRPr>
          </a:p>
        </p:txBody>
      </p:sp>
      <p:sp>
        <p:nvSpPr>
          <p:cNvPr id="4" name="Title 3"/>
          <p:cNvSpPr>
            <a:spLocks noGrp="1"/>
          </p:cNvSpPr>
          <p:nvPr>
            <p:ph type="title"/>
          </p:nvPr>
        </p:nvSpPr>
        <p:spPr/>
        <p:txBody>
          <a:bodyPr/>
          <a:lstStyle/>
          <a:p>
            <a:r>
              <a:rPr lang="en-US" dirty="0"/>
              <a:t>Our Understanding</a:t>
            </a:r>
          </a:p>
        </p:txBody>
      </p:sp>
      <p:sp>
        <p:nvSpPr>
          <p:cNvPr id="5" name="Rounded Rectangle 4">
            <a:extLst>
              <a:ext uri="{FF2B5EF4-FFF2-40B4-BE49-F238E27FC236}">
                <a16:creationId xmlns:a16="http://schemas.microsoft.com/office/drawing/2014/main" id="{57E062DF-2F5E-C94D-B19D-707AD24D8946}"/>
              </a:ext>
            </a:extLst>
          </p:cNvPr>
          <p:cNvSpPr/>
          <p:nvPr/>
        </p:nvSpPr>
        <p:spPr>
          <a:xfrm>
            <a:off x="334612" y="5173811"/>
            <a:ext cx="11579092" cy="4887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 S3 + Custom Workspace for each user/project</a:t>
            </a:r>
          </a:p>
        </p:txBody>
      </p:sp>
      <p:sp>
        <p:nvSpPr>
          <p:cNvPr id="6" name="Rounded Rectangle 5">
            <a:extLst>
              <a:ext uri="{FF2B5EF4-FFF2-40B4-BE49-F238E27FC236}">
                <a16:creationId xmlns:a16="http://schemas.microsoft.com/office/drawing/2014/main" id="{B0E51AA9-FE9C-C54B-B7D8-2D1C94E1E82A}"/>
              </a:ext>
            </a:extLst>
          </p:cNvPr>
          <p:cNvSpPr/>
          <p:nvPr/>
        </p:nvSpPr>
        <p:spPr>
          <a:xfrm>
            <a:off x="334613" y="4527420"/>
            <a:ext cx="11579092" cy="48873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Arial" panose="020B0604020202020204" pitchFamily="34" charset="0"/>
                <a:cs typeface="Arial" panose="020B0604020202020204" pitchFamily="34" charset="0"/>
              </a:rPr>
              <a:t>AWS Glue Catalog</a:t>
            </a:r>
          </a:p>
        </p:txBody>
      </p:sp>
      <p:sp>
        <p:nvSpPr>
          <p:cNvPr id="8" name="Rounded Rectangle 7">
            <a:extLst>
              <a:ext uri="{FF2B5EF4-FFF2-40B4-BE49-F238E27FC236}">
                <a16:creationId xmlns:a16="http://schemas.microsoft.com/office/drawing/2014/main" id="{425B390C-37A5-D746-83B0-3B598F5AA3B6}"/>
              </a:ext>
            </a:extLst>
          </p:cNvPr>
          <p:cNvSpPr/>
          <p:nvPr/>
        </p:nvSpPr>
        <p:spPr>
          <a:xfrm>
            <a:off x="334611" y="3923687"/>
            <a:ext cx="2743200"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Data Dictionary &amp; Lineage UI</a:t>
            </a:r>
          </a:p>
        </p:txBody>
      </p:sp>
      <p:sp>
        <p:nvSpPr>
          <p:cNvPr id="9" name="Rounded Rectangle 8">
            <a:extLst>
              <a:ext uri="{FF2B5EF4-FFF2-40B4-BE49-F238E27FC236}">
                <a16:creationId xmlns:a16="http://schemas.microsoft.com/office/drawing/2014/main" id="{9B001FD3-00F5-C749-AE30-15D8591FAF77}"/>
              </a:ext>
            </a:extLst>
          </p:cNvPr>
          <p:cNvSpPr/>
          <p:nvPr/>
        </p:nvSpPr>
        <p:spPr>
          <a:xfrm>
            <a:off x="3279908" y="3923687"/>
            <a:ext cx="2743200"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Custom Provision Environment</a:t>
            </a:r>
          </a:p>
        </p:txBody>
      </p:sp>
      <p:sp>
        <p:nvSpPr>
          <p:cNvPr id="10" name="Rounded Rectangle 9">
            <a:extLst>
              <a:ext uri="{FF2B5EF4-FFF2-40B4-BE49-F238E27FC236}">
                <a16:creationId xmlns:a16="http://schemas.microsoft.com/office/drawing/2014/main" id="{764D4EE9-CCA1-5840-9FF8-C72996855658}"/>
              </a:ext>
            </a:extLst>
          </p:cNvPr>
          <p:cNvSpPr/>
          <p:nvPr/>
        </p:nvSpPr>
        <p:spPr>
          <a:xfrm>
            <a:off x="6225205" y="3923687"/>
            <a:ext cx="2743200"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Code &amp; Libraries</a:t>
            </a:r>
          </a:p>
        </p:txBody>
      </p:sp>
      <p:sp>
        <p:nvSpPr>
          <p:cNvPr id="18" name="Rounded Rectangle 17">
            <a:extLst>
              <a:ext uri="{FF2B5EF4-FFF2-40B4-BE49-F238E27FC236}">
                <a16:creationId xmlns:a16="http://schemas.microsoft.com/office/drawing/2014/main" id="{A35FCCF8-EA70-ED4D-BB8C-DFC7AA6D7C05}"/>
              </a:ext>
            </a:extLst>
          </p:cNvPr>
          <p:cNvSpPr/>
          <p:nvPr/>
        </p:nvSpPr>
        <p:spPr>
          <a:xfrm>
            <a:off x="9170503" y="3923687"/>
            <a:ext cx="2743200" cy="48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Documentation</a:t>
            </a:r>
          </a:p>
        </p:txBody>
      </p:sp>
      <p:sp>
        <p:nvSpPr>
          <p:cNvPr id="23" name="Rounded Rectangle 22">
            <a:extLst>
              <a:ext uri="{FF2B5EF4-FFF2-40B4-BE49-F238E27FC236}">
                <a16:creationId xmlns:a16="http://schemas.microsoft.com/office/drawing/2014/main" id="{4176D828-502B-7A42-9879-F15AAC6F69B8}"/>
              </a:ext>
            </a:extLst>
          </p:cNvPr>
          <p:cNvSpPr/>
          <p:nvPr/>
        </p:nvSpPr>
        <p:spPr>
          <a:xfrm>
            <a:off x="4200618" y="1646891"/>
            <a:ext cx="3208290" cy="4887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latin typeface="Arial" panose="020B0604020202020204" pitchFamily="34" charset="0"/>
                <a:cs typeface="Arial" panose="020B0604020202020204" pitchFamily="34" charset="0"/>
              </a:rPr>
              <a:t>Run Predictions to generate Output (Versioned)</a:t>
            </a:r>
          </a:p>
        </p:txBody>
      </p:sp>
      <p:sp>
        <p:nvSpPr>
          <p:cNvPr id="24" name="Rounded Rectangle 23">
            <a:extLst>
              <a:ext uri="{FF2B5EF4-FFF2-40B4-BE49-F238E27FC236}">
                <a16:creationId xmlns:a16="http://schemas.microsoft.com/office/drawing/2014/main" id="{99DEE0EE-18FC-9F44-901F-4B742A628AF1}"/>
              </a:ext>
            </a:extLst>
          </p:cNvPr>
          <p:cNvSpPr/>
          <p:nvPr/>
        </p:nvSpPr>
        <p:spPr>
          <a:xfrm>
            <a:off x="334611" y="736880"/>
            <a:ext cx="11579092" cy="679870"/>
          </a:xfrm>
          <a:prstGeom prst="rect">
            <a:avLst/>
          </a:prstGeom>
          <a:solidFill>
            <a:schemeClr val="bg1">
              <a:lumMod val="85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Arial" panose="020B0604020202020204" pitchFamily="34" charset="0"/>
                <a:cs typeface="Arial" panose="020B0604020202020204" pitchFamily="34" charset="0"/>
              </a:rPr>
              <a:t>Production Deployment on AWS or ingest into foundry</a:t>
            </a:r>
          </a:p>
        </p:txBody>
      </p:sp>
      <p:pic>
        <p:nvPicPr>
          <p:cNvPr id="29" name="Picture 8" descr="Image result for aws">
            <a:extLst>
              <a:ext uri="{FF2B5EF4-FFF2-40B4-BE49-F238E27FC236}">
                <a16:creationId xmlns:a16="http://schemas.microsoft.com/office/drawing/2014/main" id="{E1E82120-7443-4870-8039-788422D148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345" y="834461"/>
            <a:ext cx="870532" cy="4896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A59293F8-0FC6-420C-BDE2-D99082FFF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238" y="1577022"/>
            <a:ext cx="808383" cy="606287"/>
          </a:xfrm>
          <a:prstGeom prst="rect">
            <a:avLst/>
          </a:prstGeom>
        </p:spPr>
      </p:pic>
      <p:pic>
        <p:nvPicPr>
          <p:cNvPr id="1030" name="Picture 6" descr="Related image">
            <a:extLst>
              <a:ext uri="{FF2B5EF4-FFF2-40B4-BE49-F238E27FC236}">
                <a16:creationId xmlns:a16="http://schemas.microsoft.com/office/drawing/2014/main" id="{0E4EA3AB-5123-42F1-B28C-CFACC442994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7434" y="1048165"/>
            <a:ext cx="1512081" cy="16940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ecs">
            <a:extLst>
              <a:ext uri="{FF2B5EF4-FFF2-40B4-BE49-F238E27FC236}">
                <a16:creationId xmlns:a16="http://schemas.microsoft.com/office/drawing/2014/main" id="{71A2FB3F-075B-4EB5-AF21-C0F01BB9D8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2322" y="1599204"/>
            <a:ext cx="531536" cy="5841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mazon EMR logo">
            <a:extLst>
              <a:ext uri="{FF2B5EF4-FFF2-40B4-BE49-F238E27FC236}">
                <a16:creationId xmlns:a16="http://schemas.microsoft.com/office/drawing/2014/main" id="{88C85919-B326-462A-B9BA-A297FDD34F7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24552" y="1358616"/>
            <a:ext cx="1518225" cy="10121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37709E-6D75-40C4-91F7-7CA9CEE96A02}"/>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rot="10800000">
            <a:off x="3838954" y="2362825"/>
            <a:ext cx="723328" cy="521042"/>
          </a:xfrm>
          <a:prstGeom prst="rect">
            <a:avLst/>
          </a:prstGeom>
        </p:spPr>
      </p:pic>
      <p:pic>
        <p:nvPicPr>
          <p:cNvPr id="36" name="Picture 35">
            <a:extLst>
              <a:ext uri="{FF2B5EF4-FFF2-40B4-BE49-F238E27FC236}">
                <a16:creationId xmlns:a16="http://schemas.microsoft.com/office/drawing/2014/main" id="{25330A90-6515-4609-8434-30E228E21CA7}"/>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rot="10800000">
            <a:off x="5406787" y="2369091"/>
            <a:ext cx="723328" cy="521042"/>
          </a:xfrm>
          <a:prstGeom prst="rect">
            <a:avLst/>
          </a:prstGeom>
        </p:spPr>
      </p:pic>
      <p:pic>
        <p:nvPicPr>
          <p:cNvPr id="37" name="Picture 36">
            <a:extLst>
              <a:ext uri="{FF2B5EF4-FFF2-40B4-BE49-F238E27FC236}">
                <a16:creationId xmlns:a16="http://schemas.microsoft.com/office/drawing/2014/main" id="{0AD5B899-546F-4C11-9FBD-15E04DE38309}"/>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rot="10800000">
            <a:off x="6971707" y="2362644"/>
            <a:ext cx="723328" cy="521042"/>
          </a:xfrm>
          <a:prstGeom prst="rect">
            <a:avLst/>
          </a:prstGeom>
        </p:spPr>
      </p:pic>
      <p:sp>
        <p:nvSpPr>
          <p:cNvPr id="38" name="Rounded Rectangle 13">
            <a:extLst>
              <a:ext uri="{FF2B5EF4-FFF2-40B4-BE49-F238E27FC236}">
                <a16:creationId xmlns:a16="http://schemas.microsoft.com/office/drawing/2014/main" id="{662DEC4D-1848-45D6-BE6D-321D4E6C3B3D}"/>
              </a:ext>
            </a:extLst>
          </p:cNvPr>
          <p:cNvSpPr/>
          <p:nvPr/>
        </p:nvSpPr>
        <p:spPr>
          <a:xfrm>
            <a:off x="3663249" y="2799701"/>
            <a:ext cx="1074738" cy="2855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latin typeface="Arial" panose="020B0604020202020204" pitchFamily="34" charset="0"/>
                <a:cs typeface="Arial" panose="020B0604020202020204" pitchFamily="34" charset="0"/>
              </a:rPr>
              <a:t>Train Data</a:t>
            </a:r>
          </a:p>
        </p:txBody>
      </p:sp>
      <p:sp>
        <p:nvSpPr>
          <p:cNvPr id="39" name="Rounded Rectangle 13">
            <a:extLst>
              <a:ext uri="{FF2B5EF4-FFF2-40B4-BE49-F238E27FC236}">
                <a16:creationId xmlns:a16="http://schemas.microsoft.com/office/drawing/2014/main" id="{57E0ED17-6691-45DB-A8BB-6AA19CCEFE7E}"/>
              </a:ext>
            </a:extLst>
          </p:cNvPr>
          <p:cNvSpPr/>
          <p:nvPr/>
        </p:nvSpPr>
        <p:spPr>
          <a:xfrm>
            <a:off x="5231082" y="2803731"/>
            <a:ext cx="1074738" cy="2855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latin typeface="Arial" panose="020B0604020202020204" pitchFamily="34" charset="0"/>
                <a:cs typeface="Arial" panose="020B0604020202020204" pitchFamily="34" charset="0"/>
              </a:rPr>
              <a:t>Test Data</a:t>
            </a:r>
          </a:p>
        </p:txBody>
      </p:sp>
      <p:sp>
        <p:nvSpPr>
          <p:cNvPr id="40" name="Rounded Rectangle 13">
            <a:extLst>
              <a:ext uri="{FF2B5EF4-FFF2-40B4-BE49-F238E27FC236}">
                <a16:creationId xmlns:a16="http://schemas.microsoft.com/office/drawing/2014/main" id="{72D3CA5D-B49C-4F84-8F35-2E30403057DE}"/>
              </a:ext>
            </a:extLst>
          </p:cNvPr>
          <p:cNvSpPr/>
          <p:nvPr/>
        </p:nvSpPr>
        <p:spPr>
          <a:xfrm>
            <a:off x="6688928" y="2781881"/>
            <a:ext cx="1288885" cy="3382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latin typeface="Arial" panose="020B0604020202020204" pitchFamily="34" charset="0"/>
                <a:cs typeface="Arial" panose="020B0604020202020204" pitchFamily="34" charset="0"/>
              </a:rPr>
              <a:t>Validation Data</a:t>
            </a:r>
          </a:p>
        </p:txBody>
      </p:sp>
      <p:pic>
        <p:nvPicPr>
          <p:cNvPr id="41" name="Picture 40">
            <a:extLst>
              <a:ext uri="{FF2B5EF4-FFF2-40B4-BE49-F238E27FC236}">
                <a16:creationId xmlns:a16="http://schemas.microsoft.com/office/drawing/2014/main" id="{455B7646-CDDA-4E0B-8DCF-619DB5371095}"/>
              </a:ext>
            </a:extLst>
          </p:cNvPr>
          <p:cNvPicPr>
            <a:picLocks noChangeAspect="1"/>
          </p:cNvPicPr>
          <p:nvPr/>
        </p:nvPicPr>
        <p:blipFill>
          <a:blip r:embed="rId8"/>
          <a:stretch>
            <a:fillRect/>
          </a:stretch>
        </p:blipFill>
        <p:spPr>
          <a:xfrm>
            <a:off x="2568216" y="3132890"/>
            <a:ext cx="894044" cy="632521"/>
          </a:xfrm>
          <a:prstGeom prst="rect">
            <a:avLst/>
          </a:prstGeom>
        </p:spPr>
      </p:pic>
      <p:sp>
        <p:nvSpPr>
          <p:cNvPr id="43" name="Rounded Rectangle 13">
            <a:extLst>
              <a:ext uri="{FF2B5EF4-FFF2-40B4-BE49-F238E27FC236}">
                <a16:creationId xmlns:a16="http://schemas.microsoft.com/office/drawing/2014/main" id="{7BBDFB7A-C207-4103-915F-51B2483C326D}"/>
              </a:ext>
            </a:extLst>
          </p:cNvPr>
          <p:cNvSpPr/>
          <p:nvPr/>
        </p:nvSpPr>
        <p:spPr>
          <a:xfrm>
            <a:off x="502605" y="3290294"/>
            <a:ext cx="1074738" cy="2855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latin typeface="Arial" panose="020B0604020202020204" pitchFamily="34" charset="0"/>
                <a:cs typeface="Arial" panose="020B0604020202020204" pitchFamily="34" charset="0"/>
              </a:rPr>
              <a:t>Integrating Solutions</a:t>
            </a:r>
          </a:p>
        </p:txBody>
      </p:sp>
      <p:pic>
        <p:nvPicPr>
          <p:cNvPr id="1036" name="Picture 12" descr="Image result for r studio">
            <a:extLst>
              <a:ext uri="{FF2B5EF4-FFF2-40B4-BE49-F238E27FC236}">
                <a16:creationId xmlns:a16="http://schemas.microsoft.com/office/drawing/2014/main" id="{5D606710-4581-47EC-8398-04195C9D58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1073" y="3111072"/>
            <a:ext cx="644115" cy="6441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Jupyter logo">
            <a:extLst>
              <a:ext uri="{FF2B5EF4-FFF2-40B4-BE49-F238E27FC236}">
                <a16:creationId xmlns:a16="http://schemas.microsoft.com/office/drawing/2014/main" id="{35D6241D-2A15-4B81-B38E-0D7C11CBF7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6393" y="3126987"/>
            <a:ext cx="644115" cy="64411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EMR">
            <a:extLst>
              <a:ext uri="{FF2B5EF4-FFF2-40B4-BE49-F238E27FC236}">
                <a16:creationId xmlns:a16="http://schemas.microsoft.com/office/drawing/2014/main" id="{510521A7-C5A9-42E4-B7F5-91881A02B631}"/>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0991" y="3146732"/>
            <a:ext cx="894044" cy="67053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sagemaker logo">
            <a:extLst>
              <a:ext uri="{FF2B5EF4-FFF2-40B4-BE49-F238E27FC236}">
                <a16:creationId xmlns:a16="http://schemas.microsoft.com/office/drawing/2014/main" id="{53CB37A0-4212-4BEE-A4C3-0A4B98D6296B}"/>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4981" y="3197583"/>
            <a:ext cx="1319141" cy="502922"/>
          </a:xfrm>
          <a:prstGeom prst="rect">
            <a:avLst/>
          </a:prstGeom>
          <a:noFill/>
          <a:extLst>
            <a:ext uri="{909E8E84-426E-40DD-AFC4-6F175D3DCCD1}">
              <a14:hiddenFill xmlns:a14="http://schemas.microsoft.com/office/drawing/2010/main">
                <a:solidFill>
                  <a:srgbClr val="FFFFFF"/>
                </a:solidFill>
              </a14:hiddenFill>
            </a:ext>
          </a:extLst>
        </p:spPr>
      </p:pic>
      <p:sp>
        <p:nvSpPr>
          <p:cNvPr id="51" name="Rounded Rectangle 13">
            <a:extLst>
              <a:ext uri="{FF2B5EF4-FFF2-40B4-BE49-F238E27FC236}">
                <a16:creationId xmlns:a16="http://schemas.microsoft.com/office/drawing/2014/main" id="{F2F64A12-2C22-4CF3-9316-E5A3D1BF11FF}"/>
              </a:ext>
            </a:extLst>
          </p:cNvPr>
          <p:cNvSpPr/>
          <p:nvPr/>
        </p:nvSpPr>
        <p:spPr>
          <a:xfrm>
            <a:off x="2250504" y="6135985"/>
            <a:ext cx="1823662" cy="3267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latin typeface="Arial" panose="020B0604020202020204" pitchFamily="34" charset="0"/>
                <a:cs typeface="Arial" panose="020B0604020202020204" pitchFamily="34" charset="0"/>
              </a:rPr>
              <a:t>Ingest from Foundry</a:t>
            </a:r>
          </a:p>
        </p:txBody>
      </p:sp>
      <p:grpSp>
        <p:nvGrpSpPr>
          <p:cNvPr id="31" name="Group 30">
            <a:extLst>
              <a:ext uri="{FF2B5EF4-FFF2-40B4-BE49-F238E27FC236}">
                <a16:creationId xmlns:a16="http://schemas.microsoft.com/office/drawing/2014/main" id="{EC61856F-8983-4F43-B043-2B145FFF77C0}"/>
              </a:ext>
            </a:extLst>
          </p:cNvPr>
          <p:cNvGrpSpPr/>
          <p:nvPr/>
        </p:nvGrpSpPr>
        <p:grpSpPr>
          <a:xfrm>
            <a:off x="5828742" y="5936477"/>
            <a:ext cx="1577952" cy="609600"/>
            <a:chOff x="5365109" y="5894924"/>
            <a:chExt cx="1242310" cy="424521"/>
          </a:xfrm>
        </p:grpSpPr>
        <p:pic>
          <p:nvPicPr>
            <p:cNvPr id="52" name="Picture 51" descr="https://static.thenounproject.com/png/1658749-200.png">
              <a:extLst>
                <a:ext uri="{FF2B5EF4-FFF2-40B4-BE49-F238E27FC236}">
                  <a16:creationId xmlns:a16="http://schemas.microsoft.com/office/drawing/2014/main" id="{93EB8EAE-94CF-4F5B-85F6-49F41175C3A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65109" y="5894925"/>
              <a:ext cx="424520" cy="42452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s://static.thenounproject.com/png/627189-200.png">
              <a:extLst>
                <a:ext uri="{FF2B5EF4-FFF2-40B4-BE49-F238E27FC236}">
                  <a16:creationId xmlns:a16="http://schemas.microsoft.com/office/drawing/2014/main" id="{A85E9D6B-1242-4977-88B7-A61DF383A07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182899" y="5894925"/>
              <a:ext cx="424520" cy="42452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8" descr="https://static.thenounproject.com/png/1658773-200.png">
              <a:extLst>
                <a:ext uri="{FF2B5EF4-FFF2-40B4-BE49-F238E27FC236}">
                  <a16:creationId xmlns:a16="http://schemas.microsoft.com/office/drawing/2014/main" id="{968706D3-7E29-49B4-AE12-14C752C5AFC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89629" y="5894924"/>
              <a:ext cx="424521" cy="424521"/>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54">
            <a:extLst>
              <a:ext uri="{FF2B5EF4-FFF2-40B4-BE49-F238E27FC236}">
                <a16:creationId xmlns:a16="http://schemas.microsoft.com/office/drawing/2014/main" id="{5FA708D2-5D44-428D-AD2F-F104F2BF5324}"/>
              </a:ext>
            </a:extLst>
          </p:cNvPr>
          <p:cNvPicPr>
            <a:picLocks noChangeAspect="1"/>
          </p:cNvPicPr>
          <p:nvPr/>
        </p:nvPicPr>
        <p:blipFill>
          <a:blip r:embed="rId16"/>
          <a:stretch>
            <a:fillRect/>
          </a:stretch>
        </p:blipFill>
        <p:spPr>
          <a:xfrm>
            <a:off x="4074166" y="5994538"/>
            <a:ext cx="1047750" cy="609600"/>
          </a:xfrm>
          <a:prstGeom prst="rect">
            <a:avLst/>
          </a:prstGeom>
        </p:spPr>
      </p:pic>
      <p:sp>
        <p:nvSpPr>
          <p:cNvPr id="56" name="Rounded Rectangle 13">
            <a:extLst>
              <a:ext uri="{FF2B5EF4-FFF2-40B4-BE49-F238E27FC236}">
                <a16:creationId xmlns:a16="http://schemas.microsoft.com/office/drawing/2014/main" id="{C6F2AA62-0D4D-4DD4-A1F5-9E179FFF048C}"/>
              </a:ext>
            </a:extLst>
          </p:cNvPr>
          <p:cNvSpPr/>
          <p:nvPr/>
        </p:nvSpPr>
        <p:spPr>
          <a:xfrm>
            <a:off x="7273076" y="6067483"/>
            <a:ext cx="2545481" cy="3267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latin typeface="Arial" panose="020B0604020202020204" pitchFamily="34" charset="0"/>
                <a:cs typeface="Arial" panose="020B0604020202020204" pitchFamily="34" charset="0"/>
              </a:rPr>
              <a:t>Ad Hoc Upload / Process Upload / Ingest from File locations / FTP</a:t>
            </a:r>
          </a:p>
        </p:txBody>
      </p:sp>
    </p:spTree>
    <p:extLst>
      <p:ext uri="{BB962C8B-B14F-4D97-AF65-F5344CB8AC3E}">
        <p14:creationId xmlns:p14="http://schemas.microsoft.com/office/powerpoint/2010/main" val="387390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6F71A-EC4B-41CE-AB68-006AE615985E}"/>
              </a:ext>
            </a:extLst>
          </p:cNvPr>
          <p:cNvSpPr>
            <a:spLocks noGrp="1"/>
          </p:cNvSpPr>
          <p:nvPr>
            <p:ph type="ctrTitle"/>
          </p:nvPr>
        </p:nvSpPr>
        <p:spPr/>
        <p:txBody>
          <a:bodyPr/>
          <a:lstStyle/>
          <a:p>
            <a:r>
              <a:rPr lang="en-US" dirty="0"/>
              <a:t>Thank You</a:t>
            </a:r>
          </a:p>
        </p:txBody>
      </p:sp>
      <p:sp>
        <p:nvSpPr>
          <p:cNvPr id="4" name="Content Placeholder 3">
            <a:extLst>
              <a:ext uri="{FF2B5EF4-FFF2-40B4-BE49-F238E27FC236}">
                <a16:creationId xmlns:a16="http://schemas.microsoft.com/office/drawing/2014/main" id="{0A8EE6E6-9E29-4569-A09E-27532EBC2A39}"/>
              </a:ext>
            </a:extLst>
          </p:cNvPr>
          <p:cNvSpPr>
            <a:spLocks noGrp="1"/>
          </p:cNvSpPr>
          <p:nvPr>
            <p:ph sz="quarter" idx="10"/>
          </p:nvPr>
        </p:nvSpPr>
        <p:spPr>
          <a:xfrm>
            <a:off x="112931" y="5643313"/>
            <a:ext cx="3496542" cy="292266"/>
          </a:xfrm>
        </p:spPr>
        <p:txBody>
          <a:bodyPr/>
          <a:lstStyle/>
          <a:p>
            <a:r>
              <a:rPr lang="en-US" dirty="0"/>
              <a:t>ganesh.sankaran@latentview.com</a:t>
            </a:r>
          </a:p>
        </p:txBody>
      </p:sp>
    </p:spTree>
    <p:extLst>
      <p:ext uri="{BB962C8B-B14F-4D97-AF65-F5344CB8AC3E}">
        <p14:creationId xmlns:p14="http://schemas.microsoft.com/office/powerpoint/2010/main" val="1315063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Appendix</a:t>
            </a:r>
          </a:p>
        </p:txBody>
      </p:sp>
    </p:spTree>
    <p:extLst>
      <p:ext uri="{BB962C8B-B14F-4D97-AF65-F5344CB8AC3E}">
        <p14:creationId xmlns:p14="http://schemas.microsoft.com/office/powerpoint/2010/main" val="308074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AWS Machine Learning Partner Solutions</a:t>
            </a:r>
          </a:p>
        </p:txBody>
      </p:sp>
      <p:sp>
        <p:nvSpPr>
          <p:cNvPr id="7" name="Rectangle 6">
            <a:extLst>
              <a:ext uri="{FF2B5EF4-FFF2-40B4-BE49-F238E27FC236}">
                <a16:creationId xmlns:a16="http://schemas.microsoft.com/office/drawing/2014/main" id="{BC9E5536-B220-4D05-BF38-0D1E137F04A8}"/>
              </a:ext>
            </a:extLst>
          </p:cNvPr>
          <p:cNvSpPr/>
          <p:nvPr/>
        </p:nvSpPr>
        <p:spPr>
          <a:xfrm>
            <a:off x="574385" y="843799"/>
            <a:ext cx="10965574" cy="164761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APN Partners enabling data scientists and machine learning practitioners with tools to take their data, train predictive models and make predictions on new data</a:t>
            </a:r>
          </a:p>
        </p:txBody>
      </p:sp>
      <p:sp>
        <p:nvSpPr>
          <p:cNvPr id="10" name="Rectangle 9">
            <a:extLst>
              <a:ext uri="{FF2B5EF4-FFF2-40B4-BE49-F238E27FC236}">
                <a16:creationId xmlns:a16="http://schemas.microsoft.com/office/drawing/2014/main" id="{91CD29E0-3FE8-4999-BA56-2A265EB65D82}"/>
              </a:ext>
            </a:extLst>
          </p:cNvPr>
          <p:cNvSpPr/>
          <p:nvPr/>
        </p:nvSpPr>
        <p:spPr>
          <a:xfrm>
            <a:off x="479163" y="3482009"/>
            <a:ext cx="5459896" cy="2698988"/>
          </a:xfrm>
          <a:prstGeom prst="rect">
            <a:avLst/>
          </a:prstGeom>
        </p:spPr>
        <p:txBody>
          <a:bodyPr wrap="square">
            <a:spAutoFit/>
          </a:bodyPr>
          <a:lstStyle/>
          <a:p>
            <a:r>
              <a:rPr lang="en-US" sz="1400" b="1" dirty="0" err="1">
                <a:latin typeface="Arial" panose="020B0604020202020204" pitchFamily="34" charset="0"/>
                <a:cs typeface="Arial" panose="020B0604020202020204" pitchFamily="34" charset="0"/>
              </a:rPr>
              <a:t>DataRobot</a:t>
            </a:r>
            <a:endParaRPr lang="en-US" sz="1400" b="1"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for AWS offers an enterprise machine learning platform that empowers users of all skill levels to make better predictions faster. Companies of all sizes can deploy and scale </a:t>
            </a:r>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Cloud on AWS or on their Amazon VPC.</a:t>
            </a:r>
          </a:p>
          <a:p>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captures the knowledge, experience and best practices of the world's leading data scientists, delivering unmatched levels of automation and ease-of-use for machine learning initiatives. </a:t>
            </a:r>
            <a:r>
              <a:rPr lang="en-US" sz="1400" dirty="0" err="1">
                <a:latin typeface="Arial" panose="020B0604020202020204" pitchFamily="34" charset="0"/>
                <a:cs typeface="Arial" panose="020B0604020202020204" pitchFamily="34" charset="0"/>
              </a:rPr>
              <a:t>DataRobot</a:t>
            </a:r>
            <a:r>
              <a:rPr lang="en-US" sz="1400" dirty="0">
                <a:latin typeface="Arial" panose="020B0604020202020204" pitchFamily="34" charset="0"/>
                <a:cs typeface="Arial" panose="020B0604020202020204" pitchFamily="34" charset="0"/>
              </a:rPr>
              <a:t> enables users to build and deploy highly accurate ML models in a fraction of the time.</a:t>
            </a:r>
          </a:p>
        </p:txBody>
      </p:sp>
      <p:pic>
        <p:nvPicPr>
          <p:cNvPr id="11" name="Picture 10">
            <a:extLst>
              <a:ext uri="{FF2B5EF4-FFF2-40B4-BE49-F238E27FC236}">
                <a16:creationId xmlns:a16="http://schemas.microsoft.com/office/drawing/2014/main" id="{AD8B9D93-FA91-4836-B32F-66A3F9FA28C7}"/>
              </a:ext>
            </a:extLst>
          </p:cNvPr>
          <p:cNvPicPr>
            <a:picLocks noChangeAspect="1"/>
          </p:cNvPicPr>
          <p:nvPr/>
        </p:nvPicPr>
        <p:blipFill>
          <a:blip r:embed="rId3"/>
          <a:stretch>
            <a:fillRect/>
          </a:stretch>
        </p:blipFill>
        <p:spPr>
          <a:xfrm>
            <a:off x="1981214" y="1500809"/>
            <a:ext cx="2800350" cy="1981200"/>
          </a:xfrm>
          <a:prstGeom prst="rect">
            <a:avLst/>
          </a:prstGeom>
        </p:spPr>
      </p:pic>
      <p:sp>
        <p:nvSpPr>
          <p:cNvPr id="13" name="Rectangle 12">
            <a:extLst>
              <a:ext uri="{FF2B5EF4-FFF2-40B4-BE49-F238E27FC236}">
                <a16:creationId xmlns:a16="http://schemas.microsoft.com/office/drawing/2014/main" id="{A1D8C63B-EE1B-433D-AC17-74510FB3DDD5}"/>
              </a:ext>
            </a:extLst>
          </p:cNvPr>
          <p:cNvSpPr/>
          <p:nvPr/>
        </p:nvSpPr>
        <p:spPr>
          <a:xfrm>
            <a:off x="6157719" y="3482009"/>
            <a:ext cx="5459896" cy="2677656"/>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H2O.ai</a:t>
            </a:r>
          </a:p>
          <a:p>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H2O is a fully Distributed In-Memory Machine Learning platform that supports the following algorithms: GLM, Distributed Random Forest, Gradient Boosting Machine, Deep learning, K-means , PCA, and more. It is extremely easy to use from R, Python &amp; H2O Flow.</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H2O.ai is focused on bringing AI to businesses through software. We are one of the leading open source platforms that makes it easy to deploy ML and predictive analytics to solve complex problems.</a:t>
            </a:r>
          </a:p>
        </p:txBody>
      </p:sp>
      <p:pic>
        <p:nvPicPr>
          <p:cNvPr id="12" name="Picture 11">
            <a:extLst>
              <a:ext uri="{FF2B5EF4-FFF2-40B4-BE49-F238E27FC236}">
                <a16:creationId xmlns:a16="http://schemas.microsoft.com/office/drawing/2014/main" id="{B13658EE-082E-49C6-BD99-AC3FF436EF6E}"/>
              </a:ext>
            </a:extLst>
          </p:cNvPr>
          <p:cNvPicPr>
            <a:picLocks noChangeAspect="1"/>
          </p:cNvPicPr>
          <p:nvPr/>
        </p:nvPicPr>
        <p:blipFill>
          <a:blip r:embed="rId4"/>
          <a:stretch>
            <a:fillRect/>
          </a:stretch>
        </p:blipFill>
        <p:spPr>
          <a:xfrm>
            <a:off x="7477967" y="1457325"/>
            <a:ext cx="2819400" cy="1971675"/>
          </a:xfrm>
          <a:prstGeom prst="rect">
            <a:avLst/>
          </a:prstGeom>
        </p:spPr>
      </p:pic>
      <p:sp>
        <p:nvSpPr>
          <p:cNvPr id="16" name="Rectangle 15">
            <a:extLst>
              <a:ext uri="{FF2B5EF4-FFF2-40B4-BE49-F238E27FC236}">
                <a16:creationId xmlns:a16="http://schemas.microsoft.com/office/drawing/2014/main" id="{9EF4FEA8-DF78-4F99-BC05-3A6E9DBA3E93}"/>
              </a:ext>
            </a:extLst>
          </p:cNvPr>
          <p:cNvSpPr/>
          <p:nvPr/>
        </p:nvSpPr>
        <p:spPr>
          <a:xfrm>
            <a:off x="599654" y="6342528"/>
            <a:ext cx="9700592" cy="307777"/>
          </a:xfrm>
          <a:prstGeom prst="rect">
            <a:avLst/>
          </a:prstGeom>
        </p:spPr>
        <p:txBody>
          <a:bodyPr wrap="square">
            <a:spAutoFit/>
          </a:bodyPr>
          <a:lstStyle/>
          <a:p>
            <a:r>
              <a:rPr lang="en-US" sz="1400" i="1" dirty="0"/>
              <a:t>https://aws.amazon.com/machine-learning/partner-solutions/</a:t>
            </a:r>
          </a:p>
        </p:txBody>
      </p:sp>
    </p:spTree>
    <p:extLst>
      <p:ext uri="{BB962C8B-B14F-4D97-AF65-F5344CB8AC3E}">
        <p14:creationId xmlns:p14="http://schemas.microsoft.com/office/powerpoint/2010/main" val="1117597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Abgerundetes Rechteck 37">
            <a:hlinkClick r:id="" action="ppaction://noaction"/>
            <a:extLst>
              <a:ext uri="{FF2B5EF4-FFF2-40B4-BE49-F238E27FC236}">
                <a16:creationId xmlns:a16="http://schemas.microsoft.com/office/drawing/2014/main" id="{67ABFAEF-0841-5C44-B742-3FC88F233566}"/>
              </a:ext>
            </a:extLst>
          </p:cNvPr>
          <p:cNvSpPr/>
          <p:nvPr/>
        </p:nvSpPr>
        <p:spPr bwMode="gray">
          <a:xfrm>
            <a:off x="755546" y="1355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1</a:t>
            </a:r>
          </a:p>
        </p:txBody>
      </p:sp>
      <p:sp>
        <p:nvSpPr>
          <p:cNvPr id="4" name="Rectangle 9">
            <a:extLst>
              <a:ext uri="{FF2B5EF4-FFF2-40B4-BE49-F238E27FC236}">
                <a16:creationId xmlns:a16="http://schemas.microsoft.com/office/drawing/2014/main" id="{04B21D2E-941B-EE48-A017-FE71352C5B06}"/>
              </a:ext>
            </a:extLst>
          </p:cNvPr>
          <p:cNvSpPr>
            <a:spLocks noChangeArrowheads="1"/>
          </p:cNvSpPr>
          <p:nvPr/>
        </p:nvSpPr>
        <p:spPr bwMode="gray">
          <a:xfrm>
            <a:off x="1545911" y="1370398"/>
            <a:ext cx="9637214"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Arial" panose="020B0604020202020204" pitchFamily="34" charset="0"/>
                <a:cs typeface="Arial" panose="020B0604020202020204" pitchFamily="34" charset="0"/>
              </a:rPr>
              <a:t>About LatentView</a:t>
            </a:r>
          </a:p>
        </p:txBody>
      </p:sp>
      <p:sp>
        <p:nvSpPr>
          <p:cNvPr id="5" name="Rectangle 9">
            <a:extLst>
              <a:ext uri="{FF2B5EF4-FFF2-40B4-BE49-F238E27FC236}">
                <a16:creationId xmlns:a16="http://schemas.microsoft.com/office/drawing/2014/main" id="{1D4285D1-CE0E-B148-8099-B1F6EC8C0AF4}"/>
              </a:ext>
            </a:extLst>
          </p:cNvPr>
          <p:cNvSpPr>
            <a:spLocks noChangeArrowheads="1"/>
          </p:cNvSpPr>
          <p:nvPr/>
        </p:nvSpPr>
        <p:spPr bwMode="gray">
          <a:xfrm>
            <a:off x="1573349" y="2258211"/>
            <a:ext cx="9609641"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Arial" panose="020B0604020202020204" pitchFamily="34" charset="0"/>
                <a:cs typeface="Arial" panose="020B0604020202020204" pitchFamily="34" charset="0"/>
              </a:rPr>
              <a:t>LatentView and United Engagement summary</a:t>
            </a:r>
          </a:p>
        </p:txBody>
      </p:sp>
      <p:sp>
        <p:nvSpPr>
          <p:cNvPr id="6" name="Rectangle 24">
            <a:extLst>
              <a:ext uri="{FF2B5EF4-FFF2-40B4-BE49-F238E27FC236}">
                <a16:creationId xmlns:a16="http://schemas.microsoft.com/office/drawing/2014/main" id="{B4307164-6592-D640-AF3B-9208A7713FEA}"/>
              </a:ext>
            </a:extLst>
          </p:cNvPr>
          <p:cNvSpPr txBox="1"/>
          <p:nvPr/>
        </p:nvSpPr>
        <p:spPr>
          <a:xfrm>
            <a:off x="810161" y="210191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7" name="Abgerundetes Rechteck 37">
            <a:hlinkClick r:id="rId3" action="ppaction://hlinksldjump"/>
            <a:extLst>
              <a:ext uri="{FF2B5EF4-FFF2-40B4-BE49-F238E27FC236}">
                <a16:creationId xmlns:a16="http://schemas.microsoft.com/office/drawing/2014/main" id="{D94FD3A0-701D-EE47-9655-0B0F0069AA18}"/>
              </a:ext>
            </a:extLst>
          </p:cNvPr>
          <p:cNvSpPr/>
          <p:nvPr/>
        </p:nvSpPr>
        <p:spPr bwMode="gray">
          <a:xfrm>
            <a:off x="755546" y="224962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a:t>
            </a:r>
          </a:p>
        </p:txBody>
      </p:sp>
      <p:sp>
        <p:nvSpPr>
          <p:cNvPr id="8" name="Rectangle 9">
            <a:extLst>
              <a:ext uri="{FF2B5EF4-FFF2-40B4-BE49-F238E27FC236}">
                <a16:creationId xmlns:a16="http://schemas.microsoft.com/office/drawing/2014/main" id="{1DA7F1DB-A236-624D-BA3B-74A72207EDE9}"/>
              </a:ext>
            </a:extLst>
          </p:cNvPr>
          <p:cNvSpPr>
            <a:spLocks noChangeArrowheads="1"/>
          </p:cNvSpPr>
          <p:nvPr/>
        </p:nvSpPr>
        <p:spPr bwMode="gray">
          <a:xfrm>
            <a:off x="1573350" y="3148027"/>
            <a:ext cx="9609775"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9" name="Rectangle 24">
            <a:extLst>
              <a:ext uri="{FF2B5EF4-FFF2-40B4-BE49-F238E27FC236}">
                <a16:creationId xmlns:a16="http://schemas.microsoft.com/office/drawing/2014/main" id="{AA459F6F-C2DC-FB43-9A33-8F68316A51B1}"/>
              </a:ext>
            </a:extLst>
          </p:cNvPr>
          <p:cNvSpPr txBox="1"/>
          <p:nvPr/>
        </p:nvSpPr>
        <p:spPr>
          <a:xfrm>
            <a:off x="1820795" y="335989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LatentView’s POV on Data Migration</a:t>
            </a:r>
          </a:p>
        </p:txBody>
      </p:sp>
      <p:sp>
        <p:nvSpPr>
          <p:cNvPr id="10" name="Abgerundetes Rechteck 37">
            <a:hlinkClick r:id="" action="ppaction://noaction"/>
            <a:extLst>
              <a:ext uri="{FF2B5EF4-FFF2-40B4-BE49-F238E27FC236}">
                <a16:creationId xmlns:a16="http://schemas.microsoft.com/office/drawing/2014/main" id="{04812869-EFE8-464E-847A-B6AA0227A30D}"/>
              </a:ext>
            </a:extLst>
          </p:cNvPr>
          <p:cNvSpPr/>
          <p:nvPr/>
        </p:nvSpPr>
        <p:spPr bwMode="gray">
          <a:xfrm>
            <a:off x="735842" y="3148027"/>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3</a:t>
            </a:r>
          </a:p>
        </p:txBody>
      </p:sp>
      <p:sp>
        <p:nvSpPr>
          <p:cNvPr id="11" name="Rectangle 9">
            <a:extLst>
              <a:ext uri="{FF2B5EF4-FFF2-40B4-BE49-F238E27FC236}">
                <a16:creationId xmlns:a16="http://schemas.microsoft.com/office/drawing/2014/main" id="{1DA7F1DB-A236-624D-BA3B-74A72207EDE9}"/>
              </a:ext>
            </a:extLst>
          </p:cNvPr>
          <p:cNvSpPr>
            <a:spLocks noChangeArrowheads="1"/>
          </p:cNvSpPr>
          <p:nvPr/>
        </p:nvSpPr>
        <p:spPr bwMode="gray">
          <a:xfrm>
            <a:off x="1573350" y="4049148"/>
            <a:ext cx="9609775"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12" name="Rectangle 24">
            <a:extLst>
              <a:ext uri="{FF2B5EF4-FFF2-40B4-BE49-F238E27FC236}">
                <a16:creationId xmlns:a16="http://schemas.microsoft.com/office/drawing/2014/main" id="{AA459F6F-C2DC-FB43-9A33-8F68316A51B1}"/>
              </a:ext>
            </a:extLst>
          </p:cNvPr>
          <p:cNvSpPr txBox="1"/>
          <p:nvPr/>
        </p:nvSpPr>
        <p:spPr>
          <a:xfrm>
            <a:off x="1820795" y="4245840"/>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rPr>
              <a:t>Enabling Data as a Service</a:t>
            </a:r>
          </a:p>
        </p:txBody>
      </p:sp>
      <p:sp>
        <p:nvSpPr>
          <p:cNvPr id="13" name="Abgerundetes Rechteck 37">
            <a:hlinkClick r:id="" action="ppaction://noaction"/>
            <a:extLst>
              <a:ext uri="{FF2B5EF4-FFF2-40B4-BE49-F238E27FC236}">
                <a16:creationId xmlns:a16="http://schemas.microsoft.com/office/drawing/2014/main" id="{04812869-EFE8-464E-847A-B6AA0227A30D}"/>
              </a:ext>
            </a:extLst>
          </p:cNvPr>
          <p:cNvSpPr/>
          <p:nvPr/>
        </p:nvSpPr>
        <p:spPr bwMode="gray">
          <a:xfrm>
            <a:off x="735842" y="4033969"/>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878203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Deploying Machine Learning Models on AWS Using H2O</a:t>
            </a:r>
          </a:p>
        </p:txBody>
      </p:sp>
      <p:sp>
        <p:nvSpPr>
          <p:cNvPr id="24" name="Rectangle 23">
            <a:extLst>
              <a:ext uri="{FF2B5EF4-FFF2-40B4-BE49-F238E27FC236}">
                <a16:creationId xmlns:a16="http://schemas.microsoft.com/office/drawing/2014/main" id="{E2F0BC83-6CE5-4087-A007-B363255C4701}"/>
              </a:ext>
            </a:extLst>
          </p:cNvPr>
          <p:cNvSpPr/>
          <p:nvPr/>
        </p:nvSpPr>
        <p:spPr>
          <a:xfrm>
            <a:off x="574385" y="843799"/>
            <a:ext cx="10965574" cy="164761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H2O is an open source data machine learning platform that provides a flexible, user-friendly tool to help data scientists and machine learning practitioners</a:t>
            </a:r>
          </a:p>
          <a:p>
            <a:pPr marL="285750" indent="-285750">
              <a:buFont typeface="Arial" panose="020B0604020202020204" pitchFamily="34" charset="0"/>
              <a:buChar char="•"/>
            </a:pP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To fully harness the power of H2O it should be deployed as a distributed application. This makes AWS the perfect choice for the deployment of H2O, which can be easily deployed directly from AWS Marketplace </a:t>
            </a:r>
          </a:p>
        </p:txBody>
      </p:sp>
      <p:pic>
        <p:nvPicPr>
          <p:cNvPr id="6" name="Picture 5">
            <a:extLst>
              <a:ext uri="{FF2B5EF4-FFF2-40B4-BE49-F238E27FC236}">
                <a16:creationId xmlns:a16="http://schemas.microsoft.com/office/drawing/2014/main" id="{083BADE5-07C4-4CD4-A5D1-D8AFF2EAD2B3}"/>
              </a:ext>
            </a:extLst>
          </p:cNvPr>
          <p:cNvPicPr>
            <a:picLocks noChangeAspect="1"/>
          </p:cNvPicPr>
          <p:nvPr/>
        </p:nvPicPr>
        <p:blipFill>
          <a:blip r:embed="rId2"/>
          <a:stretch>
            <a:fillRect/>
          </a:stretch>
        </p:blipFill>
        <p:spPr>
          <a:xfrm>
            <a:off x="2772704" y="2194477"/>
            <a:ext cx="6877050" cy="3105150"/>
          </a:xfrm>
          <a:prstGeom prst="rect">
            <a:avLst/>
          </a:prstGeom>
        </p:spPr>
      </p:pic>
      <p:sp>
        <p:nvSpPr>
          <p:cNvPr id="8" name="Rectangle 7">
            <a:extLst>
              <a:ext uri="{FF2B5EF4-FFF2-40B4-BE49-F238E27FC236}">
                <a16:creationId xmlns:a16="http://schemas.microsoft.com/office/drawing/2014/main" id="{43D53CFF-E585-45DB-9ABC-DBBD3AB17107}"/>
              </a:ext>
            </a:extLst>
          </p:cNvPr>
          <p:cNvSpPr/>
          <p:nvPr/>
        </p:nvSpPr>
        <p:spPr>
          <a:xfrm>
            <a:off x="599654" y="6342528"/>
            <a:ext cx="9700592" cy="307777"/>
          </a:xfrm>
          <a:prstGeom prst="rect">
            <a:avLst/>
          </a:prstGeom>
        </p:spPr>
        <p:txBody>
          <a:bodyPr wrap="square">
            <a:spAutoFit/>
          </a:bodyPr>
          <a:lstStyle/>
          <a:p>
            <a:r>
              <a:rPr lang="en-US" sz="1400" i="1" dirty="0"/>
              <a:t>https://aws.amazon.com/blogs/apn/4-steps-to-train-and-deploy-machine-learning-models-on-aws-using-h2o/</a:t>
            </a:r>
          </a:p>
        </p:txBody>
      </p:sp>
    </p:spTree>
    <p:extLst>
      <p:ext uri="{BB962C8B-B14F-4D97-AF65-F5344CB8AC3E}">
        <p14:creationId xmlns:p14="http://schemas.microsoft.com/office/powerpoint/2010/main" val="182928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What LatentView Can Do ? </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7" name="Straight Connector 6"/>
          <p:cNvCxnSpPr/>
          <p:nvPr/>
        </p:nvCxnSpPr>
        <p:spPr>
          <a:xfrm>
            <a:off x="519752" y="2182123"/>
            <a:ext cx="10698480" cy="0"/>
          </a:xfrm>
          <a:prstGeom prst="line">
            <a:avLst/>
          </a:prstGeom>
          <a:noFill/>
          <a:ln w="19050" cap="flat" cmpd="sng" algn="ctr">
            <a:solidFill>
              <a:schemeClr val="tx2">
                <a:lumMod val="60000"/>
                <a:lumOff val="40000"/>
              </a:schemeClr>
            </a:solidFill>
            <a:prstDash val="dash"/>
            <a:miter lim="800000"/>
          </a:ln>
          <a:effectLst/>
        </p:spPr>
      </p:cxnSp>
      <p:cxnSp>
        <p:nvCxnSpPr>
          <p:cNvPr id="8" name="Straight Connector 7"/>
          <p:cNvCxnSpPr/>
          <p:nvPr/>
        </p:nvCxnSpPr>
        <p:spPr>
          <a:xfrm>
            <a:off x="519752" y="3737525"/>
            <a:ext cx="10698480" cy="0"/>
          </a:xfrm>
          <a:prstGeom prst="line">
            <a:avLst/>
          </a:prstGeom>
          <a:noFill/>
          <a:ln w="19050" cap="flat" cmpd="sng" algn="ctr">
            <a:solidFill>
              <a:schemeClr val="tx2">
                <a:lumMod val="60000"/>
                <a:lumOff val="40000"/>
              </a:schemeClr>
            </a:solidFill>
            <a:prstDash val="dash"/>
            <a:miter lim="800000"/>
          </a:ln>
          <a:effectLst/>
        </p:spPr>
      </p:cxnSp>
      <p:sp>
        <p:nvSpPr>
          <p:cNvPr id="9" name="Rounded Rectangle 8"/>
          <p:cNvSpPr/>
          <p:nvPr/>
        </p:nvSpPr>
        <p:spPr>
          <a:xfrm>
            <a:off x="599655" y="922451"/>
            <a:ext cx="1515711" cy="800306"/>
          </a:xfrm>
          <a:prstGeom prst="roundRect">
            <a:avLst/>
          </a:prstGeom>
          <a:solidFill>
            <a:srgbClr val="366390"/>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Data Understanding</a:t>
            </a:r>
          </a:p>
        </p:txBody>
      </p:sp>
      <p:pic>
        <p:nvPicPr>
          <p:cNvPr id="10" name="Picture 9"/>
          <p:cNvPicPr>
            <a:picLocks noChangeAspect="1"/>
          </p:cNvPicPr>
          <p:nvPr/>
        </p:nvPicPr>
        <p:blipFill>
          <a:blip r:embed="rId3"/>
          <a:stretch>
            <a:fillRect/>
          </a:stretch>
        </p:blipFill>
        <p:spPr>
          <a:xfrm>
            <a:off x="2554282" y="1184324"/>
            <a:ext cx="2013670" cy="284231"/>
          </a:xfrm>
          <a:prstGeom prst="rect">
            <a:avLst/>
          </a:prstGeom>
        </p:spPr>
      </p:pic>
      <p:sp>
        <p:nvSpPr>
          <p:cNvPr id="11" name="TextBox 10"/>
          <p:cNvSpPr txBox="1"/>
          <p:nvPr/>
        </p:nvSpPr>
        <p:spPr>
          <a:xfrm>
            <a:off x="5056703" y="849423"/>
            <a:ext cx="6115491" cy="932563"/>
          </a:xfrm>
          <a:prstGeom prst="rect">
            <a:avLst/>
          </a:prstGeom>
          <a:noFill/>
          <a:ln>
            <a:noFill/>
            <a:prstDash val="dash"/>
          </a:ln>
        </p:spPr>
        <p:txBody>
          <a:bodyPr wrap="square" rtlCol="0">
            <a:spAutoFit/>
          </a:bodyPr>
          <a:lstStyle/>
          <a:p>
            <a:pPr marR="0" lvl="0" defTabSz="914400" eaLnBrk="1" fontAlgn="auto" latinLnBrk="0" hangingPunct="1">
              <a:lnSpc>
                <a:spcPct val="130000"/>
              </a:lnSpc>
              <a:spcBef>
                <a:spcPts val="0"/>
              </a:spcBef>
              <a:spcAft>
                <a:spcPts val="0"/>
              </a:spcAft>
              <a:buClrTx/>
              <a:buSzTx/>
              <a:tabLst/>
              <a:defRPr/>
            </a:pPr>
            <a:r>
              <a:rPr kumimoji="0" lang="en-IN"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LatentView by</a:t>
            </a:r>
            <a:r>
              <a:rPr kumimoji="0" lang="en-IN" sz="1400" b="0" i="0" u="none" strike="noStrike" kern="0" cap="none" spc="0" normalizeH="0" noProof="0" dirty="0">
                <a:ln>
                  <a:noFill/>
                </a:ln>
                <a:effectLst/>
                <a:uLnTx/>
                <a:uFillTx/>
                <a:latin typeface="Arial" panose="020B0604020202020204" pitchFamily="34" charset="0"/>
                <a:cs typeface="Arial" panose="020B0604020202020204" pitchFamily="34" charset="0"/>
              </a:rPr>
              <a:t> virtue of having executed multiple engagements in the Consumer Insights space has a very good understanding of data elements which ensures a faster time to market &amp; high quality analytics deliverables</a:t>
            </a:r>
            <a:endParaRPr kumimoji="0" lang="en-IN" sz="14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2" name="Rounded Rectangle 11"/>
          <p:cNvSpPr/>
          <p:nvPr/>
        </p:nvSpPr>
        <p:spPr>
          <a:xfrm>
            <a:off x="632556" y="2521471"/>
            <a:ext cx="1466957" cy="820085"/>
          </a:xfrm>
          <a:prstGeom prst="roundRect">
            <a:avLst/>
          </a:prstGeom>
          <a:solidFill>
            <a:srgbClr val="244260"/>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sz="1400" b="1" kern="0" noProof="0" dirty="0">
                <a:solidFill>
                  <a:prstClr val="white"/>
                </a:solidFill>
                <a:latin typeface="Arial" panose="020B0604020202020204" pitchFamily="34" charset="0"/>
                <a:cs typeface="Arial" panose="020B0604020202020204" pitchFamily="34" charset="0"/>
              </a:rPr>
              <a:t>Analytical Frameworks</a:t>
            </a:r>
            <a:endPar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3" name="Text Box 13"/>
          <p:cNvSpPr txBox="1">
            <a:spLocks noChangeArrowheads="1"/>
          </p:cNvSpPr>
          <p:nvPr/>
        </p:nvSpPr>
        <p:spPr bwMode="auto">
          <a:xfrm>
            <a:off x="2267133" y="914077"/>
            <a:ext cx="60641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Low</a:t>
            </a:r>
          </a:p>
        </p:txBody>
      </p:sp>
      <p:sp>
        <p:nvSpPr>
          <p:cNvPr id="14" name="Text Box 13"/>
          <p:cNvSpPr txBox="1">
            <a:spLocks noChangeArrowheads="1"/>
          </p:cNvSpPr>
          <p:nvPr/>
        </p:nvSpPr>
        <p:spPr bwMode="auto">
          <a:xfrm>
            <a:off x="3452994" y="913316"/>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High</a:t>
            </a:r>
          </a:p>
        </p:txBody>
      </p:sp>
      <p:sp>
        <p:nvSpPr>
          <p:cNvPr id="15" name="AutoShape 9"/>
          <p:cNvSpPr>
            <a:spLocks noChangeAspect="1" noChangeArrowheads="1"/>
          </p:cNvSpPr>
          <p:nvPr/>
        </p:nvSpPr>
        <p:spPr bwMode="auto">
          <a:xfrm>
            <a:off x="4159813" y="1494823"/>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sp>
        <p:nvSpPr>
          <p:cNvPr id="16" name="TextBox 15"/>
          <p:cNvSpPr txBox="1"/>
          <p:nvPr/>
        </p:nvSpPr>
        <p:spPr>
          <a:xfrm>
            <a:off x="5056703" y="2498510"/>
            <a:ext cx="6085065" cy="932563"/>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has built comprehensive frameworks in the areas of Visualization, Social Analytics &amp; Predictive Modelling which can be leveraged for all analytical initiatives across the globe </a:t>
            </a:r>
          </a:p>
        </p:txBody>
      </p:sp>
      <p:pic>
        <p:nvPicPr>
          <p:cNvPr id="17" name="Picture 16"/>
          <p:cNvPicPr>
            <a:picLocks noChangeAspect="1"/>
          </p:cNvPicPr>
          <p:nvPr/>
        </p:nvPicPr>
        <p:blipFill>
          <a:blip r:embed="rId3"/>
          <a:stretch>
            <a:fillRect/>
          </a:stretch>
        </p:blipFill>
        <p:spPr>
          <a:xfrm>
            <a:off x="2586486" y="2849000"/>
            <a:ext cx="2013670" cy="284231"/>
          </a:xfrm>
          <a:prstGeom prst="rect">
            <a:avLst/>
          </a:prstGeom>
        </p:spPr>
      </p:pic>
      <p:sp>
        <p:nvSpPr>
          <p:cNvPr id="18" name="Text Box 13"/>
          <p:cNvSpPr txBox="1">
            <a:spLocks noChangeArrowheads="1"/>
          </p:cNvSpPr>
          <p:nvPr/>
        </p:nvSpPr>
        <p:spPr bwMode="auto">
          <a:xfrm>
            <a:off x="2177793" y="2578753"/>
            <a:ext cx="72796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Shallow</a:t>
            </a:r>
          </a:p>
        </p:txBody>
      </p:sp>
      <p:sp>
        <p:nvSpPr>
          <p:cNvPr id="19" name="Text Box 13"/>
          <p:cNvSpPr txBox="1">
            <a:spLocks noChangeArrowheads="1"/>
          </p:cNvSpPr>
          <p:nvPr/>
        </p:nvSpPr>
        <p:spPr bwMode="auto">
          <a:xfrm>
            <a:off x="3742778" y="2577992"/>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Comprehensive</a:t>
            </a:r>
          </a:p>
        </p:txBody>
      </p:sp>
      <p:sp>
        <p:nvSpPr>
          <p:cNvPr id="20" name="AutoShape 9"/>
          <p:cNvSpPr>
            <a:spLocks noChangeAspect="1" noChangeArrowheads="1"/>
          </p:cNvSpPr>
          <p:nvPr/>
        </p:nvSpPr>
        <p:spPr bwMode="auto">
          <a:xfrm>
            <a:off x="4192017" y="3159499"/>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cxnSp>
        <p:nvCxnSpPr>
          <p:cNvPr id="21" name="Straight Connector 20"/>
          <p:cNvCxnSpPr/>
          <p:nvPr/>
        </p:nvCxnSpPr>
        <p:spPr>
          <a:xfrm>
            <a:off x="519752" y="5292928"/>
            <a:ext cx="10698480" cy="0"/>
          </a:xfrm>
          <a:prstGeom prst="line">
            <a:avLst/>
          </a:prstGeom>
          <a:noFill/>
          <a:ln w="19050" cap="flat" cmpd="sng" algn="ctr">
            <a:solidFill>
              <a:schemeClr val="tx2">
                <a:lumMod val="60000"/>
                <a:lumOff val="40000"/>
              </a:schemeClr>
            </a:solidFill>
            <a:prstDash val="dash"/>
            <a:miter lim="800000"/>
          </a:ln>
          <a:effectLst/>
        </p:spPr>
      </p:cxnSp>
      <p:sp>
        <p:nvSpPr>
          <p:cNvPr id="22" name="Rounded Rectangle 21"/>
          <p:cNvSpPr/>
          <p:nvPr/>
        </p:nvSpPr>
        <p:spPr>
          <a:xfrm>
            <a:off x="648409" y="5564112"/>
            <a:ext cx="1418202" cy="766808"/>
          </a:xfrm>
          <a:prstGeom prst="roundRect">
            <a:avLst/>
          </a:prstGeom>
          <a:solidFill>
            <a:srgbClr val="2F3542"/>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Analytics Competency</a:t>
            </a:r>
          </a:p>
        </p:txBody>
      </p:sp>
      <p:sp>
        <p:nvSpPr>
          <p:cNvPr id="23" name="TextBox 22"/>
          <p:cNvSpPr txBox="1"/>
          <p:nvPr/>
        </p:nvSpPr>
        <p:spPr>
          <a:xfrm>
            <a:off x="5056703" y="5585027"/>
            <a:ext cx="6177165" cy="932563"/>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is a boutique analytics service provider and so has people who are highly skilled in areas like Visualization, Text Mining, Predictive modelling</a:t>
            </a:r>
          </a:p>
        </p:txBody>
      </p:sp>
      <p:sp>
        <p:nvSpPr>
          <p:cNvPr id="24" name="Rounded Rectangle 23"/>
          <p:cNvSpPr/>
          <p:nvPr/>
        </p:nvSpPr>
        <p:spPr>
          <a:xfrm>
            <a:off x="648409" y="4096128"/>
            <a:ext cx="1418202" cy="796531"/>
          </a:xfrm>
          <a:prstGeom prst="roundRect">
            <a:avLst/>
          </a:prstGeom>
          <a:solidFill>
            <a:srgbClr val="1F6A56"/>
          </a:solidFill>
          <a:ln w="25400" cap="flat" cmpd="sng" algn="ctr">
            <a:noFill/>
            <a:prstDash val="solid"/>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Relationship</a:t>
            </a:r>
            <a:r>
              <a:rPr kumimoji="0" lang="en-US" sz="1400" b="1" i="0" u="none" strike="noStrike" kern="0" cap="none" spc="0" normalizeH="0" noProof="0" dirty="0">
                <a:ln>
                  <a:noFill/>
                </a:ln>
                <a:solidFill>
                  <a:prstClr val="white"/>
                </a:solidFill>
                <a:effectLst/>
                <a:uLnTx/>
                <a:uFillTx/>
                <a:latin typeface="Arial" panose="020B0604020202020204" pitchFamily="34" charset="0"/>
                <a:cs typeface="Arial" panose="020B0604020202020204" pitchFamily="34" charset="0"/>
              </a:rPr>
              <a:t> Strength</a:t>
            </a:r>
            <a:endPar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5" name="TextBox 24"/>
          <p:cNvSpPr txBox="1"/>
          <p:nvPr/>
        </p:nvSpPr>
        <p:spPr>
          <a:xfrm>
            <a:off x="5056703" y="4196755"/>
            <a:ext cx="6085065" cy="652486"/>
          </a:xfrm>
          <a:prstGeom prst="rect">
            <a:avLst/>
          </a:prstGeom>
          <a:noFill/>
          <a:ln>
            <a:noFill/>
            <a:prstDash val="dash"/>
          </a:ln>
        </p:spPr>
        <p:txBody>
          <a:bodyPr wrap="square" rtlCol="0">
            <a:spAutoFit/>
          </a:bodyPr>
          <a:lstStyle>
            <a:defPPr>
              <a:defRPr lang="en-US"/>
            </a:defPPr>
            <a:lvl1pPr marR="0" lvl="0" fontAlgn="auto">
              <a:lnSpc>
                <a:spcPct val="130000"/>
              </a:lnSpc>
              <a:spcBef>
                <a:spcPts val="0"/>
              </a:spcBef>
              <a:spcAft>
                <a:spcPts val="0"/>
              </a:spcAft>
              <a:buClrTx/>
              <a:buSzTx/>
              <a:tabLst/>
              <a:defRPr kumimoji="0" sz="1200" b="0" i="0" u="none" strike="noStrike" kern="0" cap="none" spc="0" normalizeH="0" baseline="0">
                <a:ln>
                  <a:noFill/>
                </a:ln>
                <a:solidFill>
                  <a:schemeClr val="tx1">
                    <a:lumMod val="50000"/>
                    <a:lumOff val="50000"/>
                  </a:schemeClr>
                </a:solidFill>
                <a:effectLst/>
                <a:uLnTx/>
                <a:uFillTx/>
                <a:latin typeface="Segoe UI" panose="020B0502040204020203" pitchFamily="34" charset="0"/>
                <a:cs typeface="Segoe UI" panose="020B0502040204020203" pitchFamily="34" charset="0"/>
              </a:defRPr>
            </a:lvl1pPr>
          </a:lstStyle>
          <a:p>
            <a:r>
              <a:rPr lang="en-IN" sz="1400" dirty="0">
                <a:solidFill>
                  <a:schemeClr val="tx1"/>
                </a:solidFill>
                <a:latin typeface="Arial" panose="020B0604020202020204" pitchFamily="34" charset="0"/>
                <a:cs typeface="Arial" panose="020B0604020202020204" pitchFamily="34" charset="0"/>
              </a:rPr>
              <a:t>LatentView has been working with Revlon recently and has built good credibility with business stakeholders across business functions</a:t>
            </a:r>
          </a:p>
        </p:txBody>
      </p:sp>
      <p:grpSp>
        <p:nvGrpSpPr>
          <p:cNvPr id="4" name="Group 3"/>
          <p:cNvGrpSpPr/>
          <p:nvPr/>
        </p:nvGrpSpPr>
        <p:grpSpPr>
          <a:xfrm>
            <a:off x="2066611" y="4164900"/>
            <a:ext cx="2629151" cy="685514"/>
            <a:chOff x="2066612" y="4304715"/>
            <a:chExt cx="2629151" cy="685514"/>
          </a:xfrm>
        </p:grpSpPr>
        <p:pic>
          <p:nvPicPr>
            <p:cNvPr id="26" name="Picture 25"/>
            <p:cNvPicPr>
              <a:picLocks noChangeAspect="1"/>
            </p:cNvPicPr>
            <p:nvPr/>
          </p:nvPicPr>
          <p:blipFill>
            <a:blip r:embed="rId3"/>
            <a:stretch>
              <a:fillRect/>
            </a:stretch>
          </p:blipFill>
          <p:spPr>
            <a:xfrm>
              <a:off x="2475305" y="4588921"/>
              <a:ext cx="2013670" cy="284231"/>
            </a:xfrm>
            <a:prstGeom prst="rect">
              <a:avLst/>
            </a:prstGeom>
          </p:spPr>
        </p:pic>
        <p:sp>
          <p:nvSpPr>
            <p:cNvPr id="27" name="Text Box 13"/>
            <p:cNvSpPr txBox="1">
              <a:spLocks noChangeArrowheads="1"/>
            </p:cNvSpPr>
            <p:nvPr/>
          </p:nvSpPr>
          <p:spPr bwMode="auto">
            <a:xfrm>
              <a:off x="2066612" y="4318674"/>
              <a:ext cx="72796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Low</a:t>
              </a:r>
            </a:p>
          </p:txBody>
        </p:sp>
        <p:sp>
          <p:nvSpPr>
            <p:cNvPr id="28" name="Text Box 13"/>
            <p:cNvSpPr txBox="1">
              <a:spLocks noChangeArrowheads="1"/>
            </p:cNvSpPr>
            <p:nvPr/>
          </p:nvSpPr>
          <p:spPr bwMode="auto">
            <a:xfrm>
              <a:off x="3446718" y="4304715"/>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High</a:t>
              </a:r>
            </a:p>
          </p:txBody>
        </p:sp>
        <p:sp>
          <p:nvSpPr>
            <p:cNvPr id="29" name="AutoShape 9"/>
            <p:cNvSpPr>
              <a:spLocks noChangeAspect="1" noChangeArrowheads="1"/>
            </p:cNvSpPr>
            <p:nvPr/>
          </p:nvSpPr>
          <p:spPr bwMode="auto">
            <a:xfrm>
              <a:off x="4080836" y="4899420"/>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grpSp>
      <p:pic>
        <p:nvPicPr>
          <p:cNvPr id="30" name="Picture 29"/>
          <p:cNvPicPr>
            <a:picLocks noChangeAspect="1"/>
          </p:cNvPicPr>
          <p:nvPr/>
        </p:nvPicPr>
        <p:blipFill>
          <a:blip r:embed="rId3"/>
          <a:stretch>
            <a:fillRect/>
          </a:stretch>
        </p:blipFill>
        <p:spPr>
          <a:xfrm>
            <a:off x="2514565" y="5962926"/>
            <a:ext cx="2013670" cy="284231"/>
          </a:xfrm>
          <a:prstGeom prst="rect">
            <a:avLst/>
          </a:prstGeom>
        </p:spPr>
      </p:pic>
      <p:sp>
        <p:nvSpPr>
          <p:cNvPr id="31" name="Text Box 13"/>
          <p:cNvSpPr txBox="1">
            <a:spLocks noChangeArrowheads="1"/>
          </p:cNvSpPr>
          <p:nvPr/>
        </p:nvSpPr>
        <p:spPr bwMode="auto">
          <a:xfrm>
            <a:off x="1847573" y="5565605"/>
            <a:ext cx="163977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Aft>
                <a:spcPct val="0"/>
              </a:spcAft>
            </a:pPr>
            <a:r>
              <a:rPr lang="en-US" altLang="en-US" sz="1100" b="1" dirty="0">
                <a:solidFill>
                  <a:srgbClr val="000000"/>
                </a:solidFill>
                <a:latin typeface="Arial" panose="020B0604020202020204" pitchFamily="34" charset="0"/>
                <a:cs typeface="Arial" panose="020B0604020202020204" pitchFamily="34" charset="0"/>
              </a:rPr>
              <a:t>One of many </a:t>
            </a:r>
          </a:p>
          <a:p>
            <a:pPr algn="ctr" fontAlgn="base">
              <a:spcAft>
                <a:spcPct val="0"/>
              </a:spcAft>
            </a:pPr>
            <a:r>
              <a:rPr lang="en-US" altLang="en-US" sz="1100" b="1" dirty="0">
                <a:solidFill>
                  <a:srgbClr val="000000"/>
                </a:solidFill>
                <a:latin typeface="Arial" panose="020B0604020202020204" pitchFamily="34" charset="0"/>
                <a:cs typeface="Arial" panose="020B0604020202020204" pitchFamily="34" charset="0"/>
              </a:rPr>
              <a:t>services</a:t>
            </a:r>
          </a:p>
        </p:txBody>
      </p:sp>
      <p:sp>
        <p:nvSpPr>
          <p:cNvPr id="32" name="Text Box 13"/>
          <p:cNvSpPr txBox="1">
            <a:spLocks noChangeArrowheads="1"/>
          </p:cNvSpPr>
          <p:nvPr/>
        </p:nvSpPr>
        <p:spPr bwMode="auto">
          <a:xfrm>
            <a:off x="3593321" y="5694369"/>
            <a:ext cx="1249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50000"/>
              </a:spcBef>
              <a:spcAft>
                <a:spcPct val="0"/>
              </a:spcAft>
            </a:pPr>
            <a:r>
              <a:rPr lang="en-US" altLang="en-US" sz="1100" b="1" dirty="0">
                <a:solidFill>
                  <a:srgbClr val="000000"/>
                </a:solidFill>
                <a:latin typeface="Arial" panose="020B0604020202020204" pitchFamily="34" charset="0"/>
                <a:cs typeface="Arial" panose="020B0604020202020204" pitchFamily="34" charset="0"/>
              </a:rPr>
              <a:t>Core Focus</a:t>
            </a:r>
          </a:p>
        </p:txBody>
      </p:sp>
      <p:sp>
        <p:nvSpPr>
          <p:cNvPr id="33" name="AutoShape 9"/>
          <p:cNvSpPr>
            <a:spLocks noChangeAspect="1" noChangeArrowheads="1"/>
          </p:cNvSpPr>
          <p:nvPr/>
        </p:nvSpPr>
        <p:spPr bwMode="auto">
          <a:xfrm>
            <a:off x="4145854" y="6273425"/>
            <a:ext cx="137009" cy="90809"/>
          </a:xfrm>
          <a:prstGeom prst="triangle">
            <a:avLst>
              <a:gd name="adj" fmla="val 50000"/>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1000" kern="0">
              <a:solidFill>
                <a:srgbClr val="000000"/>
              </a:solidFill>
              <a:latin typeface="Arial" panose="020B0604020202020204" pitchFamily="34" charset="0"/>
              <a:cs typeface="Arial" panose="020B0604020202020204" pitchFamily="34" charset="0"/>
            </a:endParaRPr>
          </a:p>
        </p:txBody>
      </p:sp>
      <p:sp>
        <p:nvSpPr>
          <p:cNvPr id="3" name="Rounded Rectangle 2">
            <a:hlinkClick r:id="rId4"/>
          </p:cNvPr>
          <p:cNvSpPr/>
          <p:nvPr/>
        </p:nvSpPr>
        <p:spPr>
          <a:xfrm>
            <a:off x="10737330" y="2669341"/>
            <a:ext cx="1132115" cy="555239"/>
          </a:xfrm>
          <a:prstGeom prst="roundRect">
            <a:avLst/>
          </a:prstGeom>
          <a:solidFill>
            <a:srgbClr val="092B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Chatbot Demo</a:t>
            </a:r>
          </a:p>
        </p:txBody>
      </p:sp>
      <p:sp>
        <p:nvSpPr>
          <p:cNvPr id="34" name="Rounded Rectangle 33">
            <a:hlinkClick r:id="rId5"/>
          </p:cNvPr>
          <p:cNvSpPr/>
          <p:nvPr/>
        </p:nvSpPr>
        <p:spPr>
          <a:xfrm>
            <a:off x="10737330" y="4328235"/>
            <a:ext cx="1132115" cy="555239"/>
          </a:xfrm>
          <a:prstGeom prst="roundRect">
            <a:avLst/>
          </a:prstGeom>
          <a:solidFill>
            <a:srgbClr val="092B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Tableau Demo</a:t>
            </a:r>
          </a:p>
        </p:txBody>
      </p:sp>
    </p:spTree>
    <p:extLst>
      <p:ext uri="{BB962C8B-B14F-4D97-AF65-F5344CB8AC3E}">
        <p14:creationId xmlns:p14="http://schemas.microsoft.com/office/powerpoint/2010/main" val="66042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Illustrative Roadmap for Adoption of Analytics CoE</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nvPr>
        </p:nvGraphicFramePr>
        <p:xfrm>
          <a:off x="599655" y="1496178"/>
          <a:ext cx="10940304" cy="4280509"/>
        </p:xfrm>
        <a:graphic>
          <a:graphicData uri="http://schemas.openxmlformats.org/drawingml/2006/table">
            <a:tbl>
              <a:tblPr firstRow="1" bandRow="1">
                <a:tableStyleId>{F5AB1C69-6EDB-4FF4-983F-18BD219EF322}</a:tableStyleId>
              </a:tblPr>
              <a:tblGrid>
                <a:gridCol w="1708116">
                  <a:extLst>
                    <a:ext uri="{9D8B030D-6E8A-4147-A177-3AD203B41FA5}">
                      <a16:colId xmlns:a16="http://schemas.microsoft.com/office/drawing/2014/main" val="20000"/>
                    </a:ext>
                  </a:extLst>
                </a:gridCol>
                <a:gridCol w="3265715">
                  <a:extLst>
                    <a:ext uri="{9D8B030D-6E8A-4147-A177-3AD203B41FA5}">
                      <a16:colId xmlns:a16="http://schemas.microsoft.com/office/drawing/2014/main" val="20001"/>
                    </a:ext>
                  </a:extLst>
                </a:gridCol>
                <a:gridCol w="3207657">
                  <a:extLst>
                    <a:ext uri="{9D8B030D-6E8A-4147-A177-3AD203B41FA5}">
                      <a16:colId xmlns:a16="http://schemas.microsoft.com/office/drawing/2014/main" val="20002"/>
                    </a:ext>
                  </a:extLst>
                </a:gridCol>
                <a:gridCol w="2758816">
                  <a:extLst>
                    <a:ext uri="{9D8B030D-6E8A-4147-A177-3AD203B41FA5}">
                      <a16:colId xmlns:a16="http://schemas.microsoft.com/office/drawing/2014/main" val="20003"/>
                    </a:ext>
                  </a:extLst>
                </a:gridCol>
              </a:tblGrid>
              <a:tr h="629391">
                <a:tc>
                  <a:txBody>
                    <a:bodyPr/>
                    <a:lstStyle/>
                    <a:p>
                      <a:pPr algn="ctr"/>
                      <a:endParaRPr lang="en-US" sz="1400" dirty="0">
                        <a:latin typeface="Arial" panose="020B0604020202020204" pitchFamily="34" charset="0"/>
                        <a:cs typeface="Arial" panose="020B0604020202020204" pitchFamily="34" charset="0"/>
                      </a:endParaRPr>
                    </a:p>
                  </a:txBody>
                  <a:tcPr anchor="ctr">
                    <a:solidFill>
                      <a:schemeClr val="bg1"/>
                    </a:solidFill>
                  </a:tcPr>
                </a:tc>
                <a:tc>
                  <a:txBody>
                    <a:bodyPr/>
                    <a:lstStyle/>
                    <a:p>
                      <a:pPr algn="ctr"/>
                      <a:r>
                        <a:rPr lang="en-US" sz="1400" b="1" dirty="0">
                          <a:latin typeface="Arial" panose="020B0604020202020204" pitchFamily="34" charset="0"/>
                          <a:cs typeface="Arial" panose="020B0604020202020204" pitchFamily="34" charset="0"/>
                        </a:rPr>
                        <a:t>Initiate Success</a:t>
                      </a:r>
                    </a:p>
                  </a:txBody>
                  <a:tcPr anchor="ctr"/>
                </a:tc>
                <a:tc>
                  <a:txBody>
                    <a:bodyPr/>
                    <a:lstStyle/>
                    <a:p>
                      <a:pPr algn="ctr"/>
                      <a:r>
                        <a:rPr lang="en-US" sz="1400" b="1" dirty="0">
                          <a:latin typeface="Arial" panose="020B0604020202020204" pitchFamily="34" charset="0"/>
                          <a:cs typeface="Arial" panose="020B0604020202020204" pitchFamily="34" charset="0"/>
                        </a:rPr>
                        <a:t>Consolidation</a:t>
                      </a:r>
                    </a:p>
                  </a:txBody>
                  <a:tcPr anchor="ctr"/>
                </a:tc>
                <a:tc>
                  <a:txBody>
                    <a:bodyPr/>
                    <a:lstStyle/>
                    <a:p>
                      <a:pPr algn="ctr"/>
                      <a:r>
                        <a:rPr lang="en-US" sz="1400" b="1" dirty="0">
                          <a:latin typeface="Arial" panose="020B0604020202020204" pitchFamily="34" charset="0"/>
                          <a:cs typeface="Arial" panose="020B0604020202020204" pitchFamily="34" charset="0"/>
                        </a:rPr>
                        <a:t>Expansion</a:t>
                      </a:r>
                    </a:p>
                  </a:txBody>
                  <a:tcPr anchor="ctr"/>
                </a:tc>
                <a:extLst>
                  <a:ext uri="{0D108BD9-81ED-4DB2-BD59-A6C34878D82A}">
                    <a16:rowId xmlns:a16="http://schemas.microsoft.com/office/drawing/2014/main" val="10000"/>
                  </a:ext>
                </a:extLst>
              </a:tr>
              <a:tr h="1180269">
                <a:tc>
                  <a:txBody>
                    <a:bodyPr/>
                    <a:lstStyle/>
                    <a:p>
                      <a:pPr algn="ctr"/>
                      <a:r>
                        <a:rPr lang="en-US" sz="1400" b="1" dirty="0">
                          <a:latin typeface="Arial" panose="020B0604020202020204" pitchFamily="34" charset="0"/>
                          <a:cs typeface="Arial" panose="020B0604020202020204" pitchFamily="34" charset="0"/>
                        </a:rPr>
                        <a:t>Objective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Small initiatives, quick wins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Deploy analytics solutions for usage by business.</a:t>
                      </a:r>
                      <a:r>
                        <a:rPr lang="en-US" sz="1400" baseline="0" dirty="0">
                          <a:latin typeface="Arial" panose="020B0604020202020204" pitchFamily="34" charset="0"/>
                          <a:cs typeface="Arial" panose="020B0604020202020204" pitchFamily="34" charset="0"/>
                        </a:rPr>
                        <a:t> </a:t>
                      </a:r>
                    </a:p>
                    <a:p>
                      <a:pPr marL="285750" indent="-285750" algn="l">
                        <a:buFont typeface="Arial" panose="020B0604020202020204" pitchFamily="34" charset="0"/>
                        <a:buChar char="•"/>
                      </a:pPr>
                      <a:r>
                        <a:rPr lang="en-US" sz="1400" baseline="0" dirty="0">
                          <a:latin typeface="Arial" panose="020B0604020202020204" pitchFamily="34" charset="0"/>
                          <a:cs typeface="Arial" panose="020B0604020202020204" pitchFamily="34" charset="0"/>
                        </a:rPr>
                        <a:t>Reduce the no of reports</a:t>
                      </a:r>
                      <a:endParaRPr lang="en-US" sz="1400" dirty="0">
                        <a:latin typeface="Arial" panose="020B0604020202020204" pitchFamily="34" charset="0"/>
                        <a:cs typeface="Arial" panose="020B0604020202020204" pitchFamily="34" charset="0"/>
                      </a:endParaRP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Democratize analytics solutions across enterprise</a:t>
                      </a:r>
                    </a:p>
                  </a:txBody>
                  <a:tcPr anchor="ctr"/>
                </a:tc>
                <a:extLst>
                  <a:ext uri="{0D108BD9-81ED-4DB2-BD59-A6C34878D82A}">
                    <a16:rowId xmlns:a16="http://schemas.microsoft.com/office/drawing/2014/main" val="10001"/>
                  </a:ext>
                </a:extLst>
              </a:tr>
              <a:tr h="1180269">
                <a:tc>
                  <a:txBody>
                    <a:bodyPr/>
                    <a:lstStyle/>
                    <a:p>
                      <a:pPr algn="ctr"/>
                      <a:r>
                        <a:rPr lang="en-US" sz="1400" b="1" dirty="0">
                          <a:latin typeface="Arial" panose="020B0604020202020204" pitchFamily="34" charset="0"/>
                          <a:cs typeface="Arial" panose="020B0604020202020204" pitchFamily="34" charset="0"/>
                        </a:rPr>
                        <a:t>Scope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actionable pilot projects that have the support of the business and where success can be quickly measured</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multiple large analytics solution deployments across different divisions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Focus on automated decisioning, self-serve solutions, machine learning</a:t>
                      </a:r>
                    </a:p>
                  </a:txBody>
                  <a:tcPr anchor="ctr"/>
                </a:tc>
                <a:extLst>
                  <a:ext uri="{0D108BD9-81ED-4DB2-BD59-A6C34878D82A}">
                    <a16:rowId xmlns:a16="http://schemas.microsoft.com/office/drawing/2014/main" val="10002"/>
                  </a:ext>
                </a:extLst>
              </a:tr>
              <a:tr h="1290580">
                <a:tc>
                  <a:txBody>
                    <a:bodyPr/>
                    <a:lstStyle/>
                    <a:p>
                      <a:pPr algn="ctr"/>
                      <a:r>
                        <a:rPr lang="en-US" sz="1400" b="1" dirty="0">
                          <a:latin typeface="Arial" panose="020B0604020202020204" pitchFamily="34" charset="0"/>
                          <a:cs typeface="Arial" panose="020B0604020202020204" pitchFamily="34" charset="0"/>
                        </a:rPr>
                        <a:t>Industry Status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Many firms have completed or in the process of completing this wave</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Analytics savvy firms are pulling ahead. Some of the traditional firms are in early stages</a:t>
                      </a:r>
                    </a:p>
                  </a:txBody>
                  <a:tcPr anchor="ctr"/>
                </a:tc>
                <a:tc>
                  <a:txBody>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‘Analytics as Foundation’ firms like CapitalOne, Google are in this stage. Some of the traditional firms have built it in pockets </a:t>
                      </a:r>
                    </a:p>
                  </a:txBody>
                  <a:tcPr anchor="ctr"/>
                </a:tc>
                <a:extLst>
                  <a:ext uri="{0D108BD9-81ED-4DB2-BD59-A6C34878D82A}">
                    <a16:rowId xmlns:a16="http://schemas.microsoft.com/office/drawing/2014/main" val="10003"/>
                  </a:ext>
                </a:extLst>
              </a:tr>
            </a:tbl>
          </a:graphicData>
        </a:graphic>
      </p:graphicFrame>
      <p:sp>
        <p:nvSpPr>
          <p:cNvPr id="6" name="Rectangle 5"/>
          <p:cNvSpPr/>
          <p:nvPr/>
        </p:nvSpPr>
        <p:spPr>
          <a:xfrm>
            <a:off x="599655" y="827837"/>
            <a:ext cx="10605374"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As analytics deployment transitions through these waves, the challenge is to sustain momentum and showcase value continuously</a:t>
            </a:r>
          </a:p>
        </p:txBody>
      </p:sp>
    </p:spTree>
    <p:extLst>
      <p:ext uri="{BB962C8B-B14F-4D97-AF65-F5344CB8AC3E}">
        <p14:creationId xmlns:p14="http://schemas.microsoft.com/office/powerpoint/2010/main" val="1894877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sym typeface="Arial"/>
              </a:rPr>
              <a:t>Maturity of BI CoE model</a:t>
            </a:r>
          </a:p>
        </p:txBody>
      </p:sp>
      <p:sp>
        <p:nvSpPr>
          <p:cNvPr id="134" name="Rectangle 133">
            <a:extLst>
              <a:ext uri="{FF2B5EF4-FFF2-40B4-BE49-F238E27FC236}">
                <a16:creationId xmlns:a16="http://schemas.microsoft.com/office/drawing/2014/main" id="{855F92C2-2BC3-4FB1-9A18-8DE93DE75446}"/>
              </a:ext>
            </a:extLst>
          </p:cNvPr>
          <p:cNvSpPr/>
          <p:nvPr/>
        </p:nvSpPr>
        <p:spPr>
          <a:xfrm>
            <a:off x="7645037" y="7162776"/>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Rectangle 24"/>
          <p:cNvSpPr/>
          <p:nvPr/>
        </p:nvSpPr>
        <p:spPr>
          <a:xfrm>
            <a:off x="3126102" y="5497206"/>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26" name="Rectangle 25"/>
          <p:cNvSpPr/>
          <p:nvPr/>
        </p:nvSpPr>
        <p:spPr>
          <a:xfrm>
            <a:off x="3136824" y="4431593"/>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28" name="Rectangle 27"/>
          <p:cNvSpPr/>
          <p:nvPr/>
        </p:nvSpPr>
        <p:spPr>
          <a:xfrm>
            <a:off x="5123533" y="5492190"/>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29" name="Rectangle 28"/>
          <p:cNvSpPr/>
          <p:nvPr/>
        </p:nvSpPr>
        <p:spPr>
          <a:xfrm>
            <a:off x="5119181" y="4406003"/>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30" name="Rectangle 29"/>
          <p:cNvSpPr/>
          <p:nvPr/>
        </p:nvSpPr>
        <p:spPr>
          <a:xfrm>
            <a:off x="5119181" y="3418046"/>
            <a:ext cx="1645920" cy="738664"/>
          </a:xfrm>
          <a:prstGeom prst="rect">
            <a:avLst/>
          </a:prstGeom>
          <a:solidFill>
            <a:schemeClr val="accent1">
              <a:lumMod val="50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Data engineering, accumulation of data at one place</a:t>
            </a:r>
          </a:p>
        </p:txBody>
      </p:sp>
      <p:sp>
        <p:nvSpPr>
          <p:cNvPr id="33" name="Rectangle 32"/>
          <p:cNvSpPr/>
          <p:nvPr/>
        </p:nvSpPr>
        <p:spPr>
          <a:xfrm>
            <a:off x="7112530" y="4408366"/>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34" name="Rectangle 33"/>
          <p:cNvSpPr/>
          <p:nvPr/>
        </p:nvSpPr>
        <p:spPr>
          <a:xfrm>
            <a:off x="7101538" y="3425588"/>
            <a:ext cx="1645920" cy="731520"/>
          </a:xfrm>
          <a:prstGeom prst="rect">
            <a:avLst/>
          </a:prstGeom>
          <a:solidFill>
            <a:schemeClr val="accent1">
              <a:lumMod val="50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Data engineering, accumulation of data at one place</a:t>
            </a:r>
          </a:p>
        </p:txBody>
      </p:sp>
      <p:sp>
        <p:nvSpPr>
          <p:cNvPr id="37" name="Rectangle 36"/>
          <p:cNvSpPr/>
          <p:nvPr/>
        </p:nvSpPr>
        <p:spPr>
          <a:xfrm>
            <a:off x="1158549" y="5500778"/>
            <a:ext cx="1645920" cy="523220"/>
          </a:xfrm>
          <a:prstGeom prst="rect">
            <a:avLst/>
          </a:prstGeom>
          <a:solidFill>
            <a:schemeClr val="bg1">
              <a:lumMod val="75000"/>
            </a:schemeClr>
          </a:solidFill>
        </p:spPr>
        <p:txBody>
          <a:bodyPr wrap="square" anchor="ctr">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40" name="Rectangle 39"/>
          <p:cNvSpPr/>
          <p:nvPr/>
        </p:nvSpPr>
        <p:spPr>
          <a:xfrm>
            <a:off x="7112530" y="2441854"/>
            <a:ext cx="1645920" cy="738664"/>
          </a:xfrm>
          <a:prstGeom prst="rect">
            <a:avLst/>
          </a:prstGeom>
          <a:solidFill>
            <a:schemeClr val="accent4">
              <a:lumMod val="7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Reporting via BI tools like Tableau / Power BI / DOMO</a:t>
            </a:r>
          </a:p>
        </p:txBody>
      </p:sp>
      <p:sp>
        <p:nvSpPr>
          <p:cNvPr id="41" name="Rectangle 40"/>
          <p:cNvSpPr/>
          <p:nvPr/>
        </p:nvSpPr>
        <p:spPr>
          <a:xfrm>
            <a:off x="1608812" y="5107190"/>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1</a:t>
            </a:r>
          </a:p>
        </p:txBody>
      </p:sp>
      <p:sp>
        <p:nvSpPr>
          <p:cNvPr id="42" name="Rectangle 41"/>
          <p:cNvSpPr/>
          <p:nvPr/>
        </p:nvSpPr>
        <p:spPr>
          <a:xfrm>
            <a:off x="3481640" y="4068925"/>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2</a:t>
            </a:r>
          </a:p>
        </p:txBody>
      </p:sp>
      <p:sp>
        <p:nvSpPr>
          <p:cNvPr id="43" name="Rectangle 42"/>
          <p:cNvSpPr/>
          <p:nvPr/>
        </p:nvSpPr>
        <p:spPr>
          <a:xfrm>
            <a:off x="5452817" y="3042106"/>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3</a:t>
            </a:r>
          </a:p>
        </p:txBody>
      </p:sp>
      <p:sp>
        <p:nvSpPr>
          <p:cNvPr id="44" name="Rectangle 43"/>
          <p:cNvSpPr/>
          <p:nvPr/>
        </p:nvSpPr>
        <p:spPr>
          <a:xfrm>
            <a:off x="7449956" y="2089550"/>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4</a:t>
            </a:r>
          </a:p>
        </p:txBody>
      </p:sp>
      <p:grpSp>
        <p:nvGrpSpPr>
          <p:cNvPr id="12" name="Group 11"/>
          <p:cNvGrpSpPr/>
          <p:nvPr/>
        </p:nvGrpSpPr>
        <p:grpSpPr>
          <a:xfrm>
            <a:off x="465683" y="923580"/>
            <a:ext cx="10317752" cy="5724250"/>
            <a:chOff x="1197079" y="1072594"/>
            <a:chExt cx="10317752" cy="5724250"/>
          </a:xfrm>
        </p:grpSpPr>
        <p:sp>
          <p:nvSpPr>
            <p:cNvPr id="21" name="Rectangle 20"/>
            <p:cNvSpPr/>
            <p:nvPr/>
          </p:nvSpPr>
          <p:spPr>
            <a:xfrm>
              <a:off x="5123769" y="6489067"/>
              <a:ext cx="1715534" cy="307777"/>
            </a:xfrm>
            <a:prstGeom prst="rect">
              <a:avLst/>
            </a:prstGeom>
          </p:spPr>
          <p:txBody>
            <a:bodyPr wrap="none">
              <a:spAutoFit/>
            </a:bodyPr>
            <a:lstStyle/>
            <a:p>
              <a:r>
                <a:rPr lang="en-US" sz="1400" b="1" dirty="0">
                  <a:solidFill>
                    <a:schemeClr val="tx1">
                      <a:lumMod val="50000"/>
                      <a:lumOff val="50000"/>
                    </a:schemeClr>
                  </a:solidFill>
                  <a:latin typeface="Arial" panose="020B0604020202020204" pitchFamily="34" charset="0"/>
                  <a:cs typeface="Arial" panose="020B0604020202020204" pitchFamily="34" charset="0"/>
                </a:rPr>
                <a:t>Analysis Maturity </a:t>
              </a:r>
              <a:endParaRPr lang="en-US" sz="1400" b="1" dirty="0">
                <a:latin typeface="Arial" panose="020B0604020202020204" pitchFamily="34" charset="0"/>
                <a:cs typeface="Arial" panose="020B0604020202020204" pitchFamily="34" charset="0"/>
              </a:endParaRPr>
            </a:p>
          </p:txBody>
        </p:sp>
        <p:sp>
          <p:nvSpPr>
            <p:cNvPr id="22" name="Rectangle 21"/>
            <p:cNvSpPr/>
            <p:nvPr/>
          </p:nvSpPr>
          <p:spPr>
            <a:xfrm rot="16200000">
              <a:off x="681554" y="3392670"/>
              <a:ext cx="1338828" cy="307777"/>
            </a:xfrm>
            <a:prstGeom prst="rect">
              <a:avLst/>
            </a:prstGeom>
          </p:spPr>
          <p:txBody>
            <a:bodyPr wrap="none">
              <a:spAutoFit/>
            </a:bodyPr>
            <a:lstStyle/>
            <a:p>
              <a:r>
                <a:rPr lang="en-US" sz="1400" b="1" dirty="0">
                  <a:solidFill>
                    <a:schemeClr val="tx1">
                      <a:lumMod val="50000"/>
                      <a:lumOff val="50000"/>
                    </a:schemeClr>
                  </a:solidFill>
                  <a:latin typeface="Arial" panose="020B0604020202020204" pitchFamily="34" charset="0"/>
                  <a:cs typeface="Arial" panose="020B0604020202020204" pitchFamily="34" charset="0"/>
                </a:rPr>
                <a:t>BI CoE Model</a:t>
              </a:r>
              <a:endParaRPr lang="en-US" sz="1400" b="1" dirty="0">
                <a:latin typeface="Arial" panose="020B0604020202020204" pitchFamily="34" charset="0"/>
                <a:cs typeface="Arial" panose="020B0604020202020204" pitchFamily="34" charset="0"/>
              </a:endParaRPr>
            </a:p>
          </p:txBody>
        </p:sp>
        <p:grpSp>
          <p:nvGrpSpPr>
            <p:cNvPr id="11" name="Group 10"/>
            <p:cNvGrpSpPr/>
            <p:nvPr/>
          </p:nvGrpSpPr>
          <p:grpSpPr>
            <a:xfrm>
              <a:off x="1538433" y="1072594"/>
              <a:ext cx="9976398" cy="5404395"/>
              <a:chOff x="1538433" y="1072594"/>
              <a:chExt cx="9976398" cy="5404395"/>
            </a:xfrm>
          </p:grpSpPr>
          <p:cxnSp>
            <p:nvCxnSpPr>
              <p:cNvPr id="20" name="Straight Arrow Connector 19"/>
              <p:cNvCxnSpPr/>
              <p:nvPr/>
            </p:nvCxnSpPr>
            <p:spPr>
              <a:xfrm flipV="1">
                <a:off x="1538433" y="1072594"/>
                <a:ext cx="0" cy="5394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p:nvPr/>
            </p:nvCxnSpPr>
            <p:spPr>
              <a:xfrm rot="5400000" flipH="1" flipV="1">
                <a:off x="6531351" y="1493509"/>
                <a:ext cx="0" cy="9966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61" name="Rectangle 60"/>
          <p:cNvSpPr/>
          <p:nvPr/>
        </p:nvSpPr>
        <p:spPr>
          <a:xfrm>
            <a:off x="9088517" y="4410739"/>
            <a:ext cx="1645920" cy="731520"/>
          </a:xfrm>
          <a:prstGeom prst="rect">
            <a:avLst/>
          </a:prstGeom>
          <a:solidFill>
            <a:srgbClr val="99CCFF"/>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Identifying and Monitoring the consumption</a:t>
            </a:r>
          </a:p>
        </p:txBody>
      </p:sp>
      <p:sp>
        <p:nvSpPr>
          <p:cNvPr id="62" name="Rectangle 61"/>
          <p:cNvSpPr/>
          <p:nvPr/>
        </p:nvSpPr>
        <p:spPr>
          <a:xfrm>
            <a:off x="9088517" y="3418046"/>
            <a:ext cx="1645920" cy="738664"/>
          </a:xfrm>
          <a:prstGeom prst="rect">
            <a:avLst/>
          </a:prstGeom>
          <a:solidFill>
            <a:schemeClr val="accent1">
              <a:lumMod val="50000"/>
            </a:schemeClr>
          </a:solidFill>
        </p:spPr>
        <p:txBody>
          <a:bodyPr wrap="square">
            <a:spAutoFit/>
          </a:bodyPr>
          <a:lstStyle/>
          <a:p>
            <a:pPr algn="ctr"/>
            <a:r>
              <a:rPr lang="en-US" sz="1400">
                <a:solidFill>
                  <a:schemeClr val="bg1"/>
                </a:solidFill>
                <a:latin typeface="Arial" panose="020B0604020202020204" pitchFamily="34" charset="0"/>
                <a:cs typeface="Arial" panose="020B0604020202020204" pitchFamily="34" charset="0"/>
              </a:rPr>
              <a:t>Data engineering, accumulation of data at one place</a:t>
            </a:r>
            <a:endParaRPr lang="en-US" sz="1400" dirty="0">
              <a:solidFill>
                <a:schemeClr val="bg1"/>
              </a:solidFill>
              <a:latin typeface="Arial" panose="020B0604020202020204" pitchFamily="34" charset="0"/>
              <a:cs typeface="Arial" panose="020B0604020202020204" pitchFamily="34" charset="0"/>
            </a:endParaRPr>
          </a:p>
        </p:txBody>
      </p:sp>
      <p:sp>
        <p:nvSpPr>
          <p:cNvPr id="63" name="Rectangle 62"/>
          <p:cNvSpPr/>
          <p:nvPr/>
        </p:nvSpPr>
        <p:spPr>
          <a:xfrm>
            <a:off x="9088517" y="1426682"/>
            <a:ext cx="1645920" cy="731520"/>
          </a:xfrm>
          <a:prstGeom prst="rect">
            <a:avLst/>
          </a:prstGeom>
          <a:solidFill>
            <a:schemeClr val="accent2">
              <a:lumMod val="2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Technological advancements like chatbot </a:t>
            </a:r>
          </a:p>
        </p:txBody>
      </p:sp>
      <p:sp>
        <p:nvSpPr>
          <p:cNvPr id="64" name="Rectangle 63"/>
          <p:cNvSpPr/>
          <p:nvPr/>
        </p:nvSpPr>
        <p:spPr>
          <a:xfrm>
            <a:off x="9088517" y="2425353"/>
            <a:ext cx="1645920" cy="731520"/>
          </a:xfrm>
          <a:prstGeom prst="rect">
            <a:avLst/>
          </a:prstGeom>
          <a:solidFill>
            <a:schemeClr val="accent4">
              <a:lumMod val="75000"/>
            </a:schemeClr>
          </a:solidFill>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Reporting via BI tools like Tableau / Power BI / DOMO</a:t>
            </a:r>
          </a:p>
        </p:txBody>
      </p:sp>
      <p:sp>
        <p:nvSpPr>
          <p:cNvPr id="65" name="Rectangle 64"/>
          <p:cNvSpPr/>
          <p:nvPr/>
        </p:nvSpPr>
        <p:spPr>
          <a:xfrm>
            <a:off x="9425943" y="1062765"/>
            <a:ext cx="971067" cy="37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lumMod val="50000"/>
                  </a:schemeClr>
                </a:solidFill>
                <a:latin typeface="Arial" panose="020B0604020202020204" pitchFamily="34" charset="0"/>
                <a:cs typeface="Arial" panose="020B0604020202020204" pitchFamily="34" charset="0"/>
              </a:rPr>
              <a:t>Stage 5</a:t>
            </a:r>
          </a:p>
        </p:txBody>
      </p:sp>
      <p:sp>
        <p:nvSpPr>
          <p:cNvPr id="69" name="Rectangle 68"/>
          <p:cNvSpPr/>
          <p:nvPr/>
        </p:nvSpPr>
        <p:spPr>
          <a:xfrm>
            <a:off x="7112530" y="5492190"/>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sp>
        <p:nvSpPr>
          <p:cNvPr id="70" name="Rectangle 69"/>
          <p:cNvSpPr/>
          <p:nvPr/>
        </p:nvSpPr>
        <p:spPr>
          <a:xfrm>
            <a:off x="9109961" y="5487174"/>
            <a:ext cx="1645920" cy="523220"/>
          </a:xfrm>
          <a:prstGeom prst="rect">
            <a:avLst/>
          </a:prstGeom>
          <a:solidFill>
            <a:schemeClr val="bg1">
              <a:lumMod val="75000"/>
            </a:schemeClr>
          </a:solidFill>
        </p:spPr>
        <p:txBody>
          <a:bodyPr wrap="square">
            <a:spAutoFit/>
          </a:bodyPr>
          <a:lstStyle/>
          <a:p>
            <a:pPr algn="ctr"/>
            <a:r>
              <a:rPr lang="en-US" sz="1400" dirty="0">
                <a:solidFill>
                  <a:schemeClr val="tx1">
                    <a:lumMod val="85000"/>
                    <a:lumOff val="15000"/>
                  </a:schemeClr>
                </a:solidFill>
                <a:latin typeface="Arial" panose="020B0604020202020204" pitchFamily="34" charset="0"/>
                <a:cs typeface="Arial" panose="020B0604020202020204" pitchFamily="34" charset="0"/>
              </a:rPr>
              <a:t>Understanding &amp; Analyzing</a:t>
            </a:r>
          </a:p>
        </p:txBody>
      </p:sp>
      <p:pic>
        <p:nvPicPr>
          <p:cNvPr id="71" name="Picture 7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46057" y="2379628"/>
            <a:ext cx="584585" cy="678664"/>
          </a:xfrm>
          <a:prstGeom prst="rect">
            <a:avLst/>
          </a:prstGeom>
        </p:spPr>
      </p:pic>
      <p:pic>
        <p:nvPicPr>
          <p:cNvPr id="72" name="Picture 18" descr="http://static1.squarespace.com/static/540609f7e4b0fd1f5b942629/547e14a9e4b06b8e3a02a033/5512c65ce4b03f20e2c299d4/1427293983877/tableau-software-logo-NEW.png">
            <a:extLst>
              <a:ext uri="{FF2B5EF4-FFF2-40B4-BE49-F238E27FC236}">
                <a16:creationId xmlns:a16="http://schemas.microsoft.com/office/drawing/2014/main" id="{AF0F1041-F874-424C-8339-AD16CA0D81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8285" y="1832077"/>
            <a:ext cx="1343809" cy="28165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power bi logo transparent">
            <a:extLst>
              <a:ext uri="{FF2B5EF4-FFF2-40B4-BE49-F238E27FC236}">
                <a16:creationId xmlns:a16="http://schemas.microsoft.com/office/drawing/2014/main" id="{624CCB67-3BF7-41B1-AD55-7EA5B1FFE1E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5858" b="32449"/>
          <a:stretch/>
        </p:blipFill>
        <p:spPr bwMode="auto">
          <a:xfrm>
            <a:off x="7449956" y="1412790"/>
            <a:ext cx="1217692" cy="28393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Domo">
            <a:extLst>
              <a:ext uri="{FF2B5EF4-FFF2-40B4-BE49-F238E27FC236}">
                <a16:creationId xmlns:a16="http://schemas.microsoft.com/office/drawing/2014/main" id="{4ADBB92B-B176-44B1-A8D7-99D60F0EB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0382" y="1396455"/>
            <a:ext cx="384294" cy="384294"/>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71">
            <a:extLst>
              <a:ext uri="{FF2B5EF4-FFF2-40B4-BE49-F238E27FC236}">
                <a16:creationId xmlns:a16="http://schemas.microsoft.com/office/drawing/2014/main" id="{A76632B8-2BD9-4993-AC9C-0129B86827ED}"/>
              </a:ext>
            </a:extLst>
          </p:cNvPr>
          <p:cNvSpPr>
            <a:spLocks noEditPoints="1"/>
          </p:cNvSpPr>
          <p:nvPr/>
        </p:nvSpPr>
        <p:spPr bwMode="auto">
          <a:xfrm>
            <a:off x="3633412" y="3397544"/>
            <a:ext cx="652743" cy="609116"/>
          </a:xfrm>
          <a:custGeom>
            <a:avLst/>
            <a:gdLst>
              <a:gd name="T0" fmla="*/ 718 w 3590"/>
              <a:gd name="T1" fmla="*/ 3526 h 3590"/>
              <a:gd name="T2" fmla="*/ 28 w 3590"/>
              <a:gd name="T3" fmla="*/ 3577 h 3590"/>
              <a:gd name="T4" fmla="*/ 44 w 3590"/>
              <a:gd name="T5" fmla="*/ 2689 h 3590"/>
              <a:gd name="T6" fmla="*/ 1675 w 3590"/>
              <a:gd name="T7" fmla="*/ 2465 h 3590"/>
              <a:gd name="T8" fmla="*/ 1002 w 3590"/>
              <a:gd name="T9" fmla="*/ 3587 h 3590"/>
              <a:gd name="T10" fmla="*/ 985 w 3590"/>
              <a:gd name="T11" fmla="*/ 2413 h 3590"/>
              <a:gd name="T12" fmla="*/ 858 w 3590"/>
              <a:gd name="T13" fmla="*/ 2350 h 3590"/>
              <a:gd name="T14" fmla="*/ 279 w 3590"/>
              <a:gd name="T15" fmla="*/ 2551 h 3590"/>
              <a:gd name="T16" fmla="*/ 64 w 3590"/>
              <a:gd name="T17" fmla="*/ 2592 h 3590"/>
              <a:gd name="T18" fmla="*/ 6 w 3590"/>
              <a:gd name="T19" fmla="*/ 2512 h 3590"/>
              <a:gd name="T20" fmla="*/ 105 w 3590"/>
              <a:gd name="T21" fmla="*/ 2470 h 3590"/>
              <a:gd name="T22" fmla="*/ 496 w 3590"/>
              <a:gd name="T23" fmla="*/ 2367 h 3590"/>
              <a:gd name="T24" fmla="*/ 1184 w 3590"/>
              <a:gd name="T25" fmla="*/ 2131 h 3590"/>
              <a:gd name="T26" fmla="*/ 2633 w 3590"/>
              <a:gd name="T27" fmla="*/ 1880 h 3590"/>
              <a:gd name="T28" fmla="*/ 1959 w 3590"/>
              <a:gd name="T29" fmla="*/ 3587 h 3590"/>
              <a:gd name="T30" fmla="*/ 1942 w 3590"/>
              <a:gd name="T31" fmla="*/ 1829 h 3590"/>
              <a:gd name="T32" fmla="*/ 1090 w 3590"/>
              <a:gd name="T33" fmla="*/ 1594 h 3590"/>
              <a:gd name="T34" fmla="*/ 1084 w 3590"/>
              <a:gd name="T35" fmla="*/ 1797 h 3590"/>
              <a:gd name="T36" fmla="*/ 1288 w 3590"/>
              <a:gd name="T37" fmla="*/ 1847 h 3590"/>
              <a:gd name="T38" fmla="*/ 1366 w 3590"/>
              <a:gd name="T39" fmla="*/ 1660 h 3590"/>
              <a:gd name="T40" fmla="*/ 1147 w 3590"/>
              <a:gd name="T41" fmla="*/ 1345 h 3590"/>
              <a:gd name="T42" fmla="*/ 1577 w 3590"/>
              <a:gd name="T43" fmla="*/ 1618 h 3590"/>
              <a:gd name="T44" fmla="*/ 1421 w 3590"/>
              <a:gd name="T45" fmla="*/ 1897 h 3590"/>
              <a:gd name="T46" fmla="*/ 1389 w 3590"/>
              <a:gd name="T47" fmla="*/ 1948 h 3590"/>
              <a:gd name="T48" fmla="*/ 1232 w 3590"/>
              <a:gd name="T49" fmla="*/ 1977 h 3590"/>
              <a:gd name="T50" fmla="*/ 924 w 3590"/>
              <a:gd name="T51" fmla="*/ 1732 h 3590"/>
              <a:gd name="T52" fmla="*/ 1899 w 3590"/>
              <a:gd name="T53" fmla="*/ 1211 h 3590"/>
              <a:gd name="T54" fmla="*/ 1711 w 3590"/>
              <a:gd name="T55" fmla="*/ 1346 h 3590"/>
              <a:gd name="T56" fmla="*/ 1813 w 3590"/>
              <a:gd name="T57" fmla="*/ 1544 h 3590"/>
              <a:gd name="T58" fmla="*/ 2036 w 3590"/>
              <a:gd name="T59" fmla="*/ 1476 h 3590"/>
              <a:gd name="T60" fmla="*/ 2010 w 3590"/>
              <a:gd name="T61" fmla="*/ 1255 h 3590"/>
              <a:gd name="T62" fmla="*/ 2063 w 3590"/>
              <a:gd name="T63" fmla="*/ 1022 h 3590"/>
              <a:gd name="T64" fmla="*/ 2232 w 3590"/>
              <a:gd name="T65" fmla="*/ 1574 h 3590"/>
              <a:gd name="T66" fmla="*/ 1691 w 3590"/>
              <a:gd name="T67" fmla="*/ 1739 h 3590"/>
              <a:gd name="T68" fmla="*/ 1625 w 3590"/>
              <a:gd name="T69" fmla="*/ 1587 h 3590"/>
              <a:gd name="T70" fmla="*/ 1605 w 3590"/>
              <a:gd name="T71" fmla="*/ 1526 h 3590"/>
              <a:gd name="T72" fmla="*/ 1580 w 3590"/>
              <a:gd name="T73" fmla="*/ 1262 h 3590"/>
              <a:gd name="T74" fmla="*/ 3527 w 3590"/>
              <a:gd name="T75" fmla="*/ 982 h 3590"/>
              <a:gd name="T76" fmla="*/ 3577 w 3590"/>
              <a:gd name="T77" fmla="*/ 3564 h 3590"/>
              <a:gd name="T78" fmla="*/ 2875 w 3590"/>
              <a:gd name="T79" fmla="*/ 3546 h 3590"/>
              <a:gd name="T80" fmla="*/ 1279 w 3590"/>
              <a:gd name="T81" fmla="*/ 919 h 3590"/>
              <a:gd name="T82" fmla="*/ 1131 w 3590"/>
              <a:gd name="T83" fmla="*/ 1050 h 3590"/>
              <a:gd name="T84" fmla="*/ 1258 w 3590"/>
              <a:gd name="T85" fmla="*/ 1190 h 3590"/>
              <a:gd name="T86" fmla="*/ 1407 w 3590"/>
              <a:gd name="T87" fmla="*/ 1059 h 3590"/>
              <a:gd name="T88" fmla="*/ 1279 w 3590"/>
              <a:gd name="T89" fmla="*/ 919 h 3590"/>
              <a:gd name="T90" fmla="*/ 1496 w 3590"/>
              <a:gd name="T91" fmla="*/ 965 h 3590"/>
              <a:gd name="T92" fmla="*/ 1533 w 3590"/>
              <a:gd name="T93" fmla="*/ 1016 h 3590"/>
              <a:gd name="T94" fmla="*/ 1469 w 3590"/>
              <a:gd name="T95" fmla="*/ 1190 h 3590"/>
              <a:gd name="T96" fmla="*/ 1142 w 3590"/>
              <a:gd name="T97" fmla="*/ 1257 h 3590"/>
              <a:gd name="T98" fmla="*/ 1068 w 3590"/>
              <a:gd name="T99" fmla="*/ 909 h 3590"/>
              <a:gd name="T100" fmla="*/ 3548 w 3590"/>
              <a:gd name="T101" fmla="*/ 2 h 3590"/>
              <a:gd name="T102" fmla="*/ 3467 w 3590"/>
              <a:gd name="T103" fmla="*/ 663 h 3590"/>
              <a:gd name="T104" fmla="*/ 3078 w 3590"/>
              <a:gd name="T105" fmla="*/ 665 h 3590"/>
              <a:gd name="T106" fmla="*/ 2390 w 3590"/>
              <a:gd name="T107" fmla="*/ 1199 h 3590"/>
              <a:gd name="T108" fmla="*/ 2944 w 3590"/>
              <a:gd name="T109" fmla="*/ 279 h 3590"/>
              <a:gd name="T110" fmla="*/ 3515 w 3590"/>
              <a:gd name="T111" fmla="*/ 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90" h="3590">
                <a:moveTo>
                  <a:pt x="64" y="2686"/>
                </a:moveTo>
                <a:lnTo>
                  <a:pt x="655" y="2686"/>
                </a:lnTo>
                <a:lnTo>
                  <a:pt x="674" y="2689"/>
                </a:lnTo>
                <a:lnTo>
                  <a:pt x="692" y="2699"/>
                </a:lnTo>
                <a:lnTo>
                  <a:pt x="705" y="2713"/>
                </a:lnTo>
                <a:lnTo>
                  <a:pt x="715" y="2731"/>
                </a:lnTo>
                <a:lnTo>
                  <a:pt x="718" y="2750"/>
                </a:lnTo>
                <a:lnTo>
                  <a:pt x="718" y="3526"/>
                </a:lnTo>
                <a:lnTo>
                  <a:pt x="715" y="3546"/>
                </a:lnTo>
                <a:lnTo>
                  <a:pt x="705" y="3564"/>
                </a:lnTo>
                <a:lnTo>
                  <a:pt x="692" y="3577"/>
                </a:lnTo>
                <a:lnTo>
                  <a:pt x="674" y="3587"/>
                </a:lnTo>
                <a:lnTo>
                  <a:pt x="655" y="3590"/>
                </a:lnTo>
                <a:lnTo>
                  <a:pt x="64" y="3590"/>
                </a:lnTo>
                <a:lnTo>
                  <a:pt x="44" y="3587"/>
                </a:lnTo>
                <a:lnTo>
                  <a:pt x="28" y="3577"/>
                </a:lnTo>
                <a:lnTo>
                  <a:pt x="13" y="3564"/>
                </a:lnTo>
                <a:lnTo>
                  <a:pt x="3" y="3546"/>
                </a:lnTo>
                <a:lnTo>
                  <a:pt x="0" y="3526"/>
                </a:lnTo>
                <a:lnTo>
                  <a:pt x="0" y="2750"/>
                </a:lnTo>
                <a:lnTo>
                  <a:pt x="3" y="2731"/>
                </a:lnTo>
                <a:lnTo>
                  <a:pt x="13" y="2713"/>
                </a:lnTo>
                <a:lnTo>
                  <a:pt x="28" y="2699"/>
                </a:lnTo>
                <a:lnTo>
                  <a:pt x="44" y="2689"/>
                </a:lnTo>
                <a:lnTo>
                  <a:pt x="64" y="2686"/>
                </a:lnTo>
                <a:close/>
                <a:moveTo>
                  <a:pt x="1021" y="2401"/>
                </a:moveTo>
                <a:lnTo>
                  <a:pt x="1613" y="2401"/>
                </a:lnTo>
                <a:lnTo>
                  <a:pt x="1631" y="2404"/>
                </a:lnTo>
                <a:lnTo>
                  <a:pt x="1649" y="2413"/>
                </a:lnTo>
                <a:lnTo>
                  <a:pt x="1663" y="2427"/>
                </a:lnTo>
                <a:lnTo>
                  <a:pt x="1672" y="2445"/>
                </a:lnTo>
                <a:lnTo>
                  <a:pt x="1675" y="2465"/>
                </a:lnTo>
                <a:lnTo>
                  <a:pt x="1675" y="3526"/>
                </a:lnTo>
                <a:lnTo>
                  <a:pt x="1672" y="3546"/>
                </a:lnTo>
                <a:lnTo>
                  <a:pt x="1663" y="3564"/>
                </a:lnTo>
                <a:lnTo>
                  <a:pt x="1649" y="3577"/>
                </a:lnTo>
                <a:lnTo>
                  <a:pt x="1631" y="3587"/>
                </a:lnTo>
                <a:lnTo>
                  <a:pt x="1613" y="3590"/>
                </a:lnTo>
                <a:lnTo>
                  <a:pt x="1021" y="3590"/>
                </a:lnTo>
                <a:lnTo>
                  <a:pt x="1002" y="3587"/>
                </a:lnTo>
                <a:lnTo>
                  <a:pt x="985" y="3577"/>
                </a:lnTo>
                <a:lnTo>
                  <a:pt x="970" y="3564"/>
                </a:lnTo>
                <a:lnTo>
                  <a:pt x="961" y="3546"/>
                </a:lnTo>
                <a:lnTo>
                  <a:pt x="958" y="3526"/>
                </a:lnTo>
                <a:lnTo>
                  <a:pt x="958" y="2465"/>
                </a:lnTo>
                <a:lnTo>
                  <a:pt x="961" y="2445"/>
                </a:lnTo>
                <a:lnTo>
                  <a:pt x="970" y="2427"/>
                </a:lnTo>
                <a:lnTo>
                  <a:pt x="985" y="2413"/>
                </a:lnTo>
                <a:lnTo>
                  <a:pt x="1002" y="2404"/>
                </a:lnTo>
                <a:lnTo>
                  <a:pt x="1021" y="2401"/>
                </a:lnTo>
                <a:close/>
                <a:moveTo>
                  <a:pt x="1322" y="2120"/>
                </a:moveTo>
                <a:lnTo>
                  <a:pt x="1228" y="2172"/>
                </a:lnTo>
                <a:lnTo>
                  <a:pt x="1136" y="2219"/>
                </a:lnTo>
                <a:lnTo>
                  <a:pt x="1047" y="2263"/>
                </a:lnTo>
                <a:lnTo>
                  <a:pt x="950" y="2310"/>
                </a:lnTo>
                <a:lnTo>
                  <a:pt x="858" y="2350"/>
                </a:lnTo>
                <a:lnTo>
                  <a:pt x="769" y="2388"/>
                </a:lnTo>
                <a:lnTo>
                  <a:pt x="685" y="2421"/>
                </a:lnTo>
                <a:lnTo>
                  <a:pt x="605" y="2450"/>
                </a:lnTo>
                <a:lnTo>
                  <a:pt x="529" y="2477"/>
                </a:lnTo>
                <a:lnTo>
                  <a:pt x="460" y="2500"/>
                </a:lnTo>
                <a:lnTo>
                  <a:pt x="394" y="2520"/>
                </a:lnTo>
                <a:lnTo>
                  <a:pt x="334" y="2536"/>
                </a:lnTo>
                <a:lnTo>
                  <a:pt x="279" y="2551"/>
                </a:lnTo>
                <a:lnTo>
                  <a:pt x="231" y="2562"/>
                </a:lnTo>
                <a:lnTo>
                  <a:pt x="187" y="2571"/>
                </a:lnTo>
                <a:lnTo>
                  <a:pt x="151" y="2579"/>
                </a:lnTo>
                <a:lnTo>
                  <a:pt x="120" y="2585"/>
                </a:lnTo>
                <a:lnTo>
                  <a:pt x="96" y="2588"/>
                </a:lnTo>
                <a:lnTo>
                  <a:pt x="78" y="2591"/>
                </a:lnTo>
                <a:lnTo>
                  <a:pt x="67" y="2592"/>
                </a:lnTo>
                <a:lnTo>
                  <a:pt x="64" y="2592"/>
                </a:lnTo>
                <a:lnTo>
                  <a:pt x="48" y="2592"/>
                </a:lnTo>
                <a:lnTo>
                  <a:pt x="34" y="2588"/>
                </a:lnTo>
                <a:lnTo>
                  <a:pt x="22" y="2580"/>
                </a:lnTo>
                <a:lnTo>
                  <a:pt x="11" y="2569"/>
                </a:lnTo>
                <a:lnTo>
                  <a:pt x="4" y="2556"/>
                </a:lnTo>
                <a:lnTo>
                  <a:pt x="0" y="2542"/>
                </a:lnTo>
                <a:lnTo>
                  <a:pt x="1" y="2526"/>
                </a:lnTo>
                <a:lnTo>
                  <a:pt x="6" y="2512"/>
                </a:lnTo>
                <a:lnTo>
                  <a:pt x="13" y="2499"/>
                </a:lnTo>
                <a:lnTo>
                  <a:pt x="24" y="2489"/>
                </a:lnTo>
                <a:lnTo>
                  <a:pt x="36" y="2481"/>
                </a:lnTo>
                <a:lnTo>
                  <a:pt x="52" y="2478"/>
                </a:lnTo>
                <a:lnTo>
                  <a:pt x="55" y="2478"/>
                </a:lnTo>
                <a:lnTo>
                  <a:pt x="65" y="2477"/>
                </a:lnTo>
                <a:lnTo>
                  <a:pt x="81" y="2474"/>
                </a:lnTo>
                <a:lnTo>
                  <a:pt x="105" y="2470"/>
                </a:lnTo>
                <a:lnTo>
                  <a:pt x="133" y="2465"/>
                </a:lnTo>
                <a:lnTo>
                  <a:pt x="168" y="2458"/>
                </a:lnTo>
                <a:lnTo>
                  <a:pt x="209" y="2449"/>
                </a:lnTo>
                <a:lnTo>
                  <a:pt x="256" y="2438"/>
                </a:lnTo>
                <a:lnTo>
                  <a:pt x="308" y="2424"/>
                </a:lnTo>
                <a:lnTo>
                  <a:pt x="365" y="2409"/>
                </a:lnTo>
                <a:lnTo>
                  <a:pt x="428" y="2389"/>
                </a:lnTo>
                <a:lnTo>
                  <a:pt x="496" y="2367"/>
                </a:lnTo>
                <a:lnTo>
                  <a:pt x="568" y="2343"/>
                </a:lnTo>
                <a:lnTo>
                  <a:pt x="646" y="2314"/>
                </a:lnTo>
                <a:lnTo>
                  <a:pt x="727" y="2281"/>
                </a:lnTo>
                <a:lnTo>
                  <a:pt x="813" y="2245"/>
                </a:lnTo>
                <a:lnTo>
                  <a:pt x="903" y="2205"/>
                </a:lnTo>
                <a:lnTo>
                  <a:pt x="998" y="2160"/>
                </a:lnTo>
                <a:lnTo>
                  <a:pt x="1045" y="2137"/>
                </a:lnTo>
                <a:lnTo>
                  <a:pt x="1184" y="2131"/>
                </a:lnTo>
                <a:lnTo>
                  <a:pt x="1322" y="2120"/>
                </a:lnTo>
                <a:close/>
                <a:moveTo>
                  <a:pt x="1979" y="1816"/>
                </a:moveTo>
                <a:lnTo>
                  <a:pt x="2570" y="1816"/>
                </a:lnTo>
                <a:lnTo>
                  <a:pt x="2589" y="1819"/>
                </a:lnTo>
                <a:lnTo>
                  <a:pt x="2606" y="1829"/>
                </a:lnTo>
                <a:lnTo>
                  <a:pt x="2620" y="1843"/>
                </a:lnTo>
                <a:lnTo>
                  <a:pt x="2630" y="1861"/>
                </a:lnTo>
                <a:lnTo>
                  <a:pt x="2633" y="1880"/>
                </a:lnTo>
                <a:lnTo>
                  <a:pt x="2633" y="3526"/>
                </a:lnTo>
                <a:lnTo>
                  <a:pt x="2630" y="3546"/>
                </a:lnTo>
                <a:lnTo>
                  <a:pt x="2620" y="3564"/>
                </a:lnTo>
                <a:lnTo>
                  <a:pt x="2606" y="3577"/>
                </a:lnTo>
                <a:lnTo>
                  <a:pt x="2589" y="3587"/>
                </a:lnTo>
                <a:lnTo>
                  <a:pt x="2570" y="3590"/>
                </a:lnTo>
                <a:lnTo>
                  <a:pt x="1979" y="3590"/>
                </a:lnTo>
                <a:lnTo>
                  <a:pt x="1959" y="3587"/>
                </a:lnTo>
                <a:lnTo>
                  <a:pt x="1942" y="3577"/>
                </a:lnTo>
                <a:lnTo>
                  <a:pt x="1928" y="3564"/>
                </a:lnTo>
                <a:lnTo>
                  <a:pt x="1918" y="3546"/>
                </a:lnTo>
                <a:lnTo>
                  <a:pt x="1915" y="3526"/>
                </a:lnTo>
                <a:lnTo>
                  <a:pt x="1915" y="1880"/>
                </a:lnTo>
                <a:lnTo>
                  <a:pt x="1918" y="1861"/>
                </a:lnTo>
                <a:lnTo>
                  <a:pt x="1928" y="1843"/>
                </a:lnTo>
                <a:lnTo>
                  <a:pt x="1942" y="1829"/>
                </a:lnTo>
                <a:lnTo>
                  <a:pt x="1959" y="1819"/>
                </a:lnTo>
                <a:lnTo>
                  <a:pt x="1979" y="1816"/>
                </a:lnTo>
                <a:close/>
                <a:moveTo>
                  <a:pt x="1216" y="1545"/>
                </a:moveTo>
                <a:lnTo>
                  <a:pt x="1187" y="1546"/>
                </a:lnTo>
                <a:lnTo>
                  <a:pt x="1161" y="1552"/>
                </a:lnTo>
                <a:lnTo>
                  <a:pt x="1135" y="1561"/>
                </a:lnTo>
                <a:lnTo>
                  <a:pt x="1111" y="1575"/>
                </a:lnTo>
                <a:lnTo>
                  <a:pt x="1090" y="1594"/>
                </a:lnTo>
                <a:lnTo>
                  <a:pt x="1073" y="1616"/>
                </a:lnTo>
                <a:lnTo>
                  <a:pt x="1059" y="1641"/>
                </a:lnTo>
                <a:lnTo>
                  <a:pt x="1052" y="1667"/>
                </a:lnTo>
                <a:lnTo>
                  <a:pt x="1048" y="1695"/>
                </a:lnTo>
                <a:lnTo>
                  <a:pt x="1051" y="1722"/>
                </a:lnTo>
                <a:lnTo>
                  <a:pt x="1057" y="1749"/>
                </a:lnTo>
                <a:lnTo>
                  <a:pt x="1068" y="1774"/>
                </a:lnTo>
                <a:lnTo>
                  <a:pt x="1084" y="1797"/>
                </a:lnTo>
                <a:lnTo>
                  <a:pt x="1102" y="1819"/>
                </a:lnTo>
                <a:lnTo>
                  <a:pt x="1126" y="1837"/>
                </a:lnTo>
                <a:lnTo>
                  <a:pt x="1153" y="1850"/>
                </a:lnTo>
                <a:lnTo>
                  <a:pt x="1179" y="1859"/>
                </a:lnTo>
                <a:lnTo>
                  <a:pt x="1208" y="1863"/>
                </a:lnTo>
                <a:lnTo>
                  <a:pt x="1235" y="1862"/>
                </a:lnTo>
                <a:lnTo>
                  <a:pt x="1263" y="1856"/>
                </a:lnTo>
                <a:lnTo>
                  <a:pt x="1288" y="1847"/>
                </a:lnTo>
                <a:lnTo>
                  <a:pt x="1311" y="1832"/>
                </a:lnTo>
                <a:lnTo>
                  <a:pt x="1332" y="1815"/>
                </a:lnTo>
                <a:lnTo>
                  <a:pt x="1350" y="1792"/>
                </a:lnTo>
                <a:lnTo>
                  <a:pt x="1363" y="1766"/>
                </a:lnTo>
                <a:lnTo>
                  <a:pt x="1372" y="1740"/>
                </a:lnTo>
                <a:lnTo>
                  <a:pt x="1374" y="1713"/>
                </a:lnTo>
                <a:lnTo>
                  <a:pt x="1373" y="1686"/>
                </a:lnTo>
                <a:lnTo>
                  <a:pt x="1366" y="1660"/>
                </a:lnTo>
                <a:lnTo>
                  <a:pt x="1355" y="1634"/>
                </a:lnTo>
                <a:lnTo>
                  <a:pt x="1340" y="1610"/>
                </a:lnTo>
                <a:lnTo>
                  <a:pt x="1320" y="1589"/>
                </a:lnTo>
                <a:lnTo>
                  <a:pt x="1297" y="1572"/>
                </a:lnTo>
                <a:lnTo>
                  <a:pt x="1271" y="1557"/>
                </a:lnTo>
                <a:lnTo>
                  <a:pt x="1243" y="1548"/>
                </a:lnTo>
                <a:lnTo>
                  <a:pt x="1216" y="1545"/>
                </a:lnTo>
                <a:close/>
                <a:moveTo>
                  <a:pt x="1147" y="1345"/>
                </a:moveTo>
                <a:lnTo>
                  <a:pt x="1201" y="1418"/>
                </a:lnTo>
                <a:lnTo>
                  <a:pt x="1261" y="1416"/>
                </a:lnTo>
                <a:lnTo>
                  <a:pt x="1312" y="1358"/>
                </a:lnTo>
                <a:lnTo>
                  <a:pt x="1415" y="1407"/>
                </a:lnTo>
                <a:lnTo>
                  <a:pt x="1407" y="1490"/>
                </a:lnTo>
                <a:lnTo>
                  <a:pt x="1443" y="1532"/>
                </a:lnTo>
                <a:lnTo>
                  <a:pt x="1527" y="1529"/>
                </a:lnTo>
                <a:lnTo>
                  <a:pt x="1577" y="1618"/>
                </a:lnTo>
                <a:lnTo>
                  <a:pt x="1516" y="1684"/>
                </a:lnTo>
                <a:lnTo>
                  <a:pt x="1498" y="1739"/>
                </a:lnTo>
                <a:lnTo>
                  <a:pt x="1562" y="1797"/>
                </a:lnTo>
                <a:lnTo>
                  <a:pt x="1518" y="1898"/>
                </a:lnTo>
                <a:lnTo>
                  <a:pt x="1436" y="1886"/>
                </a:lnTo>
                <a:lnTo>
                  <a:pt x="1433" y="1888"/>
                </a:lnTo>
                <a:lnTo>
                  <a:pt x="1428" y="1892"/>
                </a:lnTo>
                <a:lnTo>
                  <a:pt x="1421" y="1897"/>
                </a:lnTo>
                <a:lnTo>
                  <a:pt x="1412" y="1905"/>
                </a:lnTo>
                <a:lnTo>
                  <a:pt x="1404" y="1911"/>
                </a:lnTo>
                <a:lnTo>
                  <a:pt x="1396" y="1919"/>
                </a:lnTo>
                <a:lnTo>
                  <a:pt x="1389" y="1926"/>
                </a:lnTo>
                <a:lnTo>
                  <a:pt x="1385" y="1930"/>
                </a:lnTo>
                <a:lnTo>
                  <a:pt x="1385" y="1932"/>
                </a:lnTo>
                <a:lnTo>
                  <a:pt x="1387" y="1938"/>
                </a:lnTo>
                <a:lnTo>
                  <a:pt x="1389" y="1948"/>
                </a:lnTo>
                <a:lnTo>
                  <a:pt x="1390" y="1961"/>
                </a:lnTo>
                <a:lnTo>
                  <a:pt x="1392" y="1975"/>
                </a:lnTo>
                <a:lnTo>
                  <a:pt x="1393" y="1991"/>
                </a:lnTo>
                <a:lnTo>
                  <a:pt x="1393" y="2003"/>
                </a:lnTo>
                <a:lnTo>
                  <a:pt x="1393" y="2012"/>
                </a:lnTo>
                <a:lnTo>
                  <a:pt x="1393" y="2016"/>
                </a:lnTo>
                <a:lnTo>
                  <a:pt x="1294" y="2062"/>
                </a:lnTo>
                <a:lnTo>
                  <a:pt x="1232" y="1977"/>
                </a:lnTo>
                <a:lnTo>
                  <a:pt x="1173" y="1985"/>
                </a:lnTo>
                <a:lnTo>
                  <a:pt x="1120" y="2053"/>
                </a:lnTo>
                <a:lnTo>
                  <a:pt x="1014" y="2006"/>
                </a:lnTo>
                <a:lnTo>
                  <a:pt x="1026" y="1924"/>
                </a:lnTo>
                <a:lnTo>
                  <a:pt x="990" y="1886"/>
                </a:lnTo>
                <a:lnTo>
                  <a:pt x="900" y="1882"/>
                </a:lnTo>
                <a:lnTo>
                  <a:pt x="860" y="1787"/>
                </a:lnTo>
                <a:lnTo>
                  <a:pt x="924" y="1732"/>
                </a:lnTo>
                <a:lnTo>
                  <a:pt x="930" y="1678"/>
                </a:lnTo>
                <a:lnTo>
                  <a:pt x="862" y="1612"/>
                </a:lnTo>
                <a:lnTo>
                  <a:pt x="909" y="1503"/>
                </a:lnTo>
                <a:lnTo>
                  <a:pt x="1002" y="1517"/>
                </a:lnTo>
                <a:lnTo>
                  <a:pt x="1038" y="1474"/>
                </a:lnTo>
                <a:lnTo>
                  <a:pt x="1036" y="1391"/>
                </a:lnTo>
                <a:lnTo>
                  <a:pt x="1147" y="1345"/>
                </a:lnTo>
                <a:close/>
                <a:moveTo>
                  <a:pt x="1899" y="1211"/>
                </a:moveTo>
                <a:lnTo>
                  <a:pt x="1868" y="1212"/>
                </a:lnTo>
                <a:lnTo>
                  <a:pt x="1836" y="1218"/>
                </a:lnTo>
                <a:lnTo>
                  <a:pt x="1805" y="1231"/>
                </a:lnTo>
                <a:lnTo>
                  <a:pt x="1778" y="1247"/>
                </a:lnTo>
                <a:lnTo>
                  <a:pt x="1755" y="1268"/>
                </a:lnTo>
                <a:lnTo>
                  <a:pt x="1736" y="1291"/>
                </a:lnTo>
                <a:lnTo>
                  <a:pt x="1720" y="1317"/>
                </a:lnTo>
                <a:lnTo>
                  <a:pt x="1711" y="1346"/>
                </a:lnTo>
                <a:lnTo>
                  <a:pt x="1706" y="1376"/>
                </a:lnTo>
                <a:lnTo>
                  <a:pt x="1706" y="1405"/>
                </a:lnTo>
                <a:lnTo>
                  <a:pt x="1713" y="1436"/>
                </a:lnTo>
                <a:lnTo>
                  <a:pt x="1724" y="1465"/>
                </a:lnTo>
                <a:lnTo>
                  <a:pt x="1740" y="1490"/>
                </a:lnTo>
                <a:lnTo>
                  <a:pt x="1761" y="1512"/>
                </a:lnTo>
                <a:lnTo>
                  <a:pt x="1785" y="1530"/>
                </a:lnTo>
                <a:lnTo>
                  <a:pt x="1813" y="1544"/>
                </a:lnTo>
                <a:lnTo>
                  <a:pt x="1841" y="1553"/>
                </a:lnTo>
                <a:lnTo>
                  <a:pt x="1872" y="1556"/>
                </a:lnTo>
                <a:lnTo>
                  <a:pt x="1904" y="1555"/>
                </a:lnTo>
                <a:lnTo>
                  <a:pt x="1936" y="1548"/>
                </a:lnTo>
                <a:lnTo>
                  <a:pt x="1966" y="1536"/>
                </a:lnTo>
                <a:lnTo>
                  <a:pt x="1993" y="1520"/>
                </a:lnTo>
                <a:lnTo>
                  <a:pt x="2016" y="1500"/>
                </a:lnTo>
                <a:lnTo>
                  <a:pt x="2036" y="1476"/>
                </a:lnTo>
                <a:lnTo>
                  <a:pt x="2050" y="1449"/>
                </a:lnTo>
                <a:lnTo>
                  <a:pt x="2060" y="1422"/>
                </a:lnTo>
                <a:lnTo>
                  <a:pt x="2066" y="1392"/>
                </a:lnTo>
                <a:lnTo>
                  <a:pt x="2066" y="1361"/>
                </a:lnTo>
                <a:lnTo>
                  <a:pt x="2059" y="1331"/>
                </a:lnTo>
                <a:lnTo>
                  <a:pt x="2047" y="1302"/>
                </a:lnTo>
                <a:lnTo>
                  <a:pt x="2031" y="1277"/>
                </a:lnTo>
                <a:lnTo>
                  <a:pt x="2010" y="1255"/>
                </a:lnTo>
                <a:lnTo>
                  <a:pt x="1986" y="1237"/>
                </a:lnTo>
                <a:lnTo>
                  <a:pt x="1959" y="1223"/>
                </a:lnTo>
                <a:lnTo>
                  <a:pt x="1929" y="1214"/>
                </a:lnTo>
                <a:lnTo>
                  <a:pt x="1899" y="1211"/>
                </a:lnTo>
                <a:close/>
                <a:moveTo>
                  <a:pt x="1883" y="989"/>
                </a:moveTo>
                <a:lnTo>
                  <a:pt x="1921" y="1064"/>
                </a:lnTo>
                <a:lnTo>
                  <a:pt x="1982" y="1084"/>
                </a:lnTo>
                <a:lnTo>
                  <a:pt x="2063" y="1022"/>
                </a:lnTo>
                <a:lnTo>
                  <a:pt x="2165" y="1104"/>
                </a:lnTo>
                <a:lnTo>
                  <a:pt x="2138" y="1190"/>
                </a:lnTo>
                <a:lnTo>
                  <a:pt x="2164" y="1246"/>
                </a:lnTo>
                <a:lnTo>
                  <a:pt x="2266" y="1260"/>
                </a:lnTo>
                <a:lnTo>
                  <a:pt x="2283" y="1388"/>
                </a:lnTo>
                <a:lnTo>
                  <a:pt x="2191" y="1438"/>
                </a:lnTo>
                <a:lnTo>
                  <a:pt x="2181" y="1497"/>
                </a:lnTo>
                <a:lnTo>
                  <a:pt x="2232" y="1574"/>
                </a:lnTo>
                <a:lnTo>
                  <a:pt x="2162" y="1663"/>
                </a:lnTo>
                <a:lnTo>
                  <a:pt x="2065" y="1641"/>
                </a:lnTo>
                <a:lnTo>
                  <a:pt x="2015" y="1671"/>
                </a:lnTo>
                <a:lnTo>
                  <a:pt x="2003" y="1761"/>
                </a:lnTo>
                <a:lnTo>
                  <a:pt x="1877" y="1779"/>
                </a:lnTo>
                <a:lnTo>
                  <a:pt x="1841" y="1693"/>
                </a:lnTo>
                <a:lnTo>
                  <a:pt x="1781" y="1666"/>
                </a:lnTo>
                <a:lnTo>
                  <a:pt x="1691" y="1739"/>
                </a:lnTo>
                <a:lnTo>
                  <a:pt x="1599" y="1660"/>
                </a:lnTo>
                <a:lnTo>
                  <a:pt x="1601" y="1657"/>
                </a:lnTo>
                <a:lnTo>
                  <a:pt x="1603" y="1650"/>
                </a:lnTo>
                <a:lnTo>
                  <a:pt x="1606" y="1639"/>
                </a:lnTo>
                <a:lnTo>
                  <a:pt x="1610" y="1625"/>
                </a:lnTo>
                <a:lnTo>
                  <a:pt x="1616" y="1611"/>
                </a:lnTo>
                <a:lnTo>
                  <a:pt x="1620" y="1598"/>
                </a:lnTo>
                <a:lnTo>
                  <a:pt x="1625" y="1587"/>
                </a:lnTo>
                <a:lnTo>
                  <a:pt x="1629" y="1578"/>
                </a:lnTo>
                <a:lnTo>
                  <a:pt x="1632" y="1575"/>
                </a:lnTo>
                <a:lnTo>
                  <a:pt x="1632" y="1573"/>
                </a:lnTo>
                <a:lnTo>
                  <a:pt x="1630" y="1566"/>
                </a:lnTo>
                <a:lnTo>
                  <a:pt x="1626" y="1558"/>
                </a:lnTo>
                <a:lnTo>
                  <a:pt x="1619" y="1548"/>
                </a:lnTo>
                <a:lnTo>
                  <a:pt x="1613" y="1537"/>
                </a:lnTo>
                <a:lnTo>
                  <a:pt x="1605" y="1526"/>
                </a:lnTo>
                <a:lnTo>
                  <a:pt x="1597" y="1518"/>
                </a:lnTo>
                <a:lnTo>
                  <a:pt x="1592" y="1509"/>
                </a:lnTo>
                <a:lnTo>
                  <a:pt x="1588" y="1504"/>
                </a:lnTo>
                <a:lnTo>
                  <a:pt x="1586" y="1502"/>
                </a:lnTo>
                <a:lnTo>
                  <a:pt x="1503" y="1500"/>
                </a:lnTo>
                <a:lnTo>
                  <a:pt x="1478" y="1374"/>
                </a:lnTo>
                <a:lnTo>
                  <a:pt x="1562" y="1332"/>
                </a:lnTo>
                <a:lnTo>
                  <a:pt x="1580" y="1262"/>
                </a:lnTo>
                <a:lnTo>
                  <a:pt x="1526" y="1185"/>
                </a:lnTo>
                <a:lnTo>
                  <a:pt x="1605" y="1106"/>
                </a:lnTo>
                <a:lnTo>
                  <a:pt x="1692" y="1134"/>
                </a:lnTo>
                <a:lnTo>
                  <a:pt x="1744" y="1101"/>
                </a:lnTo>
                <a:lnTo>
                  <a:pt x="1761" y="1009"/>
                </a:lnTo>
                <a:lnTo>
                  <a:pt x="1883" y="989"/>
                </a:lnTo>
                <a:close/>
                <a:moveTo>
                  <a:pt x="2936" y="982"/>
                </a:moveTo>
                <a:lnTo>
                  <a:pt x="3527" y="982"/>
                </a:lnTo>
                <a:lnTo>
                  <a:pt x="3546" y="985"/>
                </a:lnTo>
                <a:lnTo>
                  <a:pt x="3564" y="995"/>
                </a:lnTo>
                <a:lnTo>
                  <a:pt x="3577" y="1009"/>
                </a:lnTo>
                <a:lnTo>
                  <a:pt x="3587" y="1026"/>
                </a:lnTo>
                <a:lnTo>
                  <a:pt x="3590" y="1046"/>
                </a:lnTo>
                <a:lnTo>
                  <a:pt x="3590" y="3526"/>
                </a:lnTo>
                <a:lnTo>
                  <a:pt x="3587" y="3546"/>
                </a:lnTo>
                <a:lnTo>
                  <a:pt x="3577" y="3564"/>
                </a:lnTo>
                <a:lnTo>
                  <a:pt x="3564" y="3577"/>
                </a:lnTo>
                <a:lnTo>
                  <a:pt x="3546" y="3587"/>
                </a:lnTo>
                <a:lnTo>
                  <a:pt x="3527" y="3590"/>
                </a:lnTo>
                <a:lnTo>
                  <a:pt x="2936" y="3590"/>
                </a:lnTo>
                <a:lnTo>
                  <a:pt x="2916" y="3587"/>
                </a:lnTo>
                <a:lnTo>
                  <a:pt x="2900" y="3577"/>
                </a:lnTo>
                <a:lnTo>
                  <a:pt x="2885" y="3564"/>
                </a:lnTo>
                <a:lnTo>
                  <a:pt x="2875" y="3546"/>
                </a:lnTo>
                <a:lnTo>
                  <a:pt x="2872" y="3526"/>
                </a:lnTo>
                <a:lnTo>
                  <a:pt x="2872" y="1046"/>
                </a:lnTo>
                <a:lnTo>
                  <a:pt x="2875" y="1026"/>
                </a:lnTo>
                <a:lnTo>
                  <a:pt x="2885" y="1009"/>
                </a:lnTo>
                <a:lnTo>
                  <a:pt x="2900" y="995"/>
                </a:lnTo>
                <a:lnTo>
                  <a:pt x="2916" y="985"/>
                </a:lnTo>
                <a:lnTo>
                  <a:pt x="2936" y="982"/>
                </a:lnTo>
                <a:close/>
                <a:moveTo>
                  <a:pt x="1279" y="919"/>
                </a:moveTo>
                <a:lnTo>
                  <a:pt x="1252" y="921"/>
                </a:lnTo>
                <a:lnTo>
                  <a:pt x="1225" y="928"/>
                </a:lnTo>
                <a:lnTo>
                  <a:pt x="1200" y="940"/>
                </a:lnTo>
                <a:lnTo>
                  <a:pt x="1177" y="957"/>
                </a:lnTo>
                <a:lnTo>
                  <a:pt x="1158" y="976"/>
                </a:lnTo>
                <a:lnTo>
                  <a:pt x="1145" y="1000"/>
                </a:lnTo>
                <a:lnTo>
                  <a:pt x="1135" y="1024"/>
                </a:lnTo>
                <a:lnTo>
                  <a:pt x="1131" y="1050"/>
                </a:lnTo>
                <a:lnTo>
                  <a:pt x="1131" y="1075"/>
                </a:lnTo>
                <a:lnTo>
                  <a:pt x="1137" y="1102"/>
                </a:lnTo>
                <a:lnTo>
                  <a:pt x="1148" y="1126"/>
                </a:lnTo>
                <a:lnTo>
                  <a:pt x="1165" y="1148"/>
                </a:lnTo>
                <a:lnTo>
                  <a:pt x="1185" y="1165"/>
                </a:lnTo>
                <a:lnTo>
                  <a:pt x="1208" y="1178"/>
                </a:lnTo>
                <a:lnTo>
                  <a:pt x="1232" y="1185"/>
                </a:lnTo>
                <a:lnTo>
                  <a:pt x="1258" y="1190"/>
                </a:lnTo>
                <a:lnTo>
                  <a:pt x="1285" y="1188"/>
                </a:lnTo>
                <a:lnTo>
                  <a:pt x="1312" y="1181"/>
                </a:lnTo>
                <a:lnTo>
                  <a:pt x="1338" y="1169"/>
                </a:lnTo>
                <a:lnTo>
                  <a:pt x="1361" y="1152"/>
                </a:lnTo>
                <a:lnTo>
                  <a:pt x="1379" y="1132"/>
                </a:lnTo>
                <a:lnTo>
                  <a:pt x="1393" y="1110"/>
                </a:lnTo>
                <a:lnTo>
                  <a:pt x="1403" y="1084"/>
                </a:lnTo>
                <a:lnTo>
                  <a:pt x="1407" y="1059"/>
                </a:lnTo>
                <a:lnTo>
                  <a:pt x="1406" y="1033"/>
                </a:lnTo>
                <a:lnTo>
                  <a:pt x="1400" y="1007"/>
                </a:lnTo>
                <a:lnTo>
                  <a:pt x="1389" y="983"/>
                </a:lnTo>
                <a:lnTo>
                  <a:pt x="1373" y="961"/>
                </a:lnTo>
                <a:lnTo>
                  <a:pt x="1353" y="943"/>
                </a:lnTo>
                <a:lnTo>
                  <a:pt x="1330" y="931"/>
                </a:lnTo>
                <a:lnTo>
                  <a:pt x="1306" y="923"/>
                </a:lnTo>
                <a:lnTo>
                  <a:pt x="1279" y="919"/>
                </a:lnTo>
                <a:close/>
                <a:moveTo>
                  <a:pt x="1342" y="745"/>
                </a:moveTo>
                <a:lnTo>
                  <a:pt x="1370" y="816"/>
                </a:lnTo>
                <a:lnTo>
                  <a:pt x="1405" y="851"/>
                </a:lnTo>
                <a:lnTo>
                  <a:pt x="1474" y="824"/>
                </a:lnTo>
                <a:lnTo>
                  <a:pt x="1535" y="896"/>
                </a:lnTo>
                <a:lnTo>
                  <a:pt x="1494" y="953"/>
                </a:lnTo>
                <a:lnTo>
                  <a:pt x="1495" y="957"/>
                </a:lnTo>
                <a:lnTo>
                  <a:pt x="1496" y="965"/>
                </a:lnTo>
                <a:lnTo>
                  <a:pt x="1498" y="976"/>
                </a:lnTo>
                <a:lnTo>
                  <a:pt x="1502" y="989"/>
                </a:lnTo>
                <a:lnTo>
                  <a:pt x="1505" y="1000"/>
                </a:lnTo>
                <a:lnTo>
                  <a:pt x="1507" y="1007"/>
                </a:lnTo>
                <a:lnTo>
                  <a:pt x="1510" y="1009"/>
                </a:lnTo>
                <a:lnTo>
                  <a:pt x="1515" y="1009"/>
                </a:lnTo>
                <a:lnTo>
                  <a:pt x="1522" y="1012"/>
                </a:lnTo>
                <a:lnTo>
                  <a:pt x="1533" y="1016"/>
                </a:lnTo>
                <a:lnTo>
                  <a:pt x="1546" y="1020"/>
                </a:lnTo>
                <a:lnTo>
                  <a:pt x="1557" y="1026"/>
                </a:lnTo>
                <a:lnTo>
                  <a:pt x="1566" y="1030"/>
                </a:lnTo>
                <a:lnTo>
                  <a:pt x="1573" y="1034"/>
                </a:lnTo>
                <a:lnTo>
                  <a:pt x="1576" y="1035"/>
                </a:lnTo>
                <a:lnTo>
                  <a:pt x="1574" y="1127"/>
                </a:lnTo>
                <a:lnTo>
                  <a:pt x="1485" y="1141"/>
                </a:lnTo>
                <a:lnTo>
                  <a:pt x="1469" y="1190"/>
                </a:lnTo>
                <a:lnTo>
                  <a:pt x="1500" y="1255"/>
                </a:lnTo>
                <a:lnTo>
                  <a:pt x="1425" y="1317"/>
                </a:lnTo>
                <a:lnTo>
                  <a:pt x="1366" y="1277"/>
                </a:lnTo>
                <a:lnTo>
                  <a:pt x="1323" y="1291"/>
                </a:lnTo>
                <a:lnTo>
                  <a:pt x="1286" y="1356"/>
                </a:lnTo>
                <a:lnTo>
                  <a:pt x="1198" y="1352"/>
                </a:lnTo>
                <a:lnTo>
                  <a:pt x="1180" y="1282"/>
                </a:lnTo>
                <a:lnTo>
                  <a:pt x="1142" y="1257"/>
                </a:lnTo>
                <a:lnTo>
                  <a:pt x="1066" y="1283"/>
                </a:lnTo>
                <a:lnTo>
                  <a:pt x="1000" y="1207"/>
                </a:lnTo>
                <a:lnTo>
                  <a:pt x="1045" y="1141"/>
                </a:lnTo>
                <a:lnTo>
                  <a:pt x="1026" y="1099"/>
                </a:lnTo>
                <a:lnTo>
                  <a:pt x="963" y="1069"/>
                </a:lnTo>
                <a:lnTo>
                  <a:pt x="970" y="968"/>
                </a:lnTo>
                <a:lnTo>
                  <a:pt x="1046" y="954"/>
                </a:lnTo>
                <a:lnTo>
                  <a:pt x="1068" y="909"/>
                </a:lnTo>
                <a:lnTo>
                  <a:pt x="1043" y="848"/>
                </a:lnTo>
                <a:lnTo>
                  <a:pt x="1119" y="788"/>
                </a:lnTo>
                <a:lnTo>
                  <a:pt x="1180" y="827"/>
                </a:lnTo>
                <a:lnTo>
                  <a:pt x="1227" y="815"/>
                </a:lnTo>
                <a:lnTo>
                  <a:pt x="1255" y="750"/>
                </a:lnTo>
                <a:lnTo>
                  <a:pt x="1342" y="745"/>
                </a:lnTo>
                <a:close/>
                <a:moveTo>
                  <a:pt x="3531" y="0"/>
                </a:moveTo>
                <a:lnTo>
                  <a:pt x="3548" y="2"/>
                </a:lnTo>
                <a:lnTo>
                  <a:pt x="3564" y="8"/>
                </a:lnTo>
                <a:lnTo>
                  <a:pt x="3577" y="19"/>
                </a:lnTo>
                <a:lnTo>
                  <a:pt x="3586" y="35"/>
                </a:lnTo>
                <a:lnTo>
                  <a:pt x="3589" y="51"/>
                </a:lnTo>
                <a:lnTo>
                  <a:pt x="3589" y="69"/>
                </a:lnTo>
                <a:lnTo>
                  <a:pt x="3480" y="635"/>
                </a:lnTo>
                <a:lnTo>
                  <a:pt x="3476" y="650"/>
                </a:lnTo>
                <a:lnTo>
                  <a:pt x="3467" y="663"/>
                </a:lnTo>
                <a:lnTo>
                  <a:pt x="3456" y="673"/>
                </a:lnTo>
                <a:lnTo>
                  <a:pt x="3443" y="679"/>
                </a:lnTo>
                <a:lnTo>
                  <a:pt x="3429" y="683"/>
                </a:lnTo>
                <a:lnTo>
                  <a:pt x="3413" y="682"/>
                </a:lnTo>
                <a:lnTo>
                  <a:pt x="3399" y="676"/>
                </a:lnTo>
                <a:lnTo>
                  <a:pt x="3386" y="668"/>
                </a:lnTo>
                <a:lnTo>
                  <a:pt x="3209" y="513"/>
                </a:lnTo>
                <a:lnTo>
                  <a:pt x="3078" y="665"/>
                </a:lnTo>
                <a:lnTo>
                  <a:pt x="2947" y="809"/>
                </a:lnTo>
                <a:lnTo>
                  <a:pt x="2817" y="946"/>
                </a:lnTo>
                <a:lnTo>
                  <a:pt x="2687" y="1075"/>
                </a:lnTo>
                <a:lnTo>
                  <a:pt x="2560" y="1198"/>
                </a:lnTo>
                <a:lnTo>
                  <a:pt x="2433" y="1314"/>
                </a:lnTo>
                <a:lnTo>
                  <a:pt x="2421" y="1275"/>
                </a:lnTo>
                <a:lnTo>
                  <a:pt x="2407" y="1236"/>
                </a:lnTo>
                <a:lnTo>
                  <a:pt x="2390" y="1199"/>
                </a:lnTo>
                <a:lnTo>
                  <a:pt x="2509" y="1089"/>
                </a:lnTo>
                <a:lnTo>
                  <a:pt x="2630" y="971"/>
                </a:lnTo>
                <a:lnTo>
                  <a:pt x="2751" y="848"/>
                </a:lnTo>
                <a:lnTo>
                  <a:pt x="2874" y="718"/>
                </a:lnTo>
                <a:lnTo>
                  <a:pt x="2998" y="580"/>
                </a:lnTo>
                <a:lnTo>
                  <a:pt x="3122" y="437"/>
                </a:lnTo>
                <a:lnTo>
                  <a:pt x="2954" y="290"/>
                </a:lnTo>
                <a:lnTo>
                  <a:pt x="2944" y="279"/>
                </a:lnTo>
                <a:lnTo>
                  <a:pt x="2936" y="266"/>
                </a:lnTo>
                <a:lnTo>
                  <a:pt x="2933" y="252"/>
                </a:lnTo>
                <a:lnTo>
                  <a:pt x="2934" y="237"/>
                </a:lnTo>
                <a:lnTo>
                  <a:pt x="2938" y="222"/>
                </a:lnTo>
                <a:lnTo>
                  <a:pt x="2947" y="210"/>
                </a:lnTo>
                <a:lnTo>
                  <a:pt x="2959" y="199"/>
                </a:lnTo>
                <a:lnTo>
                  <a:pt x="2972" y="192"/>
                </a:lnTo>
                <a:lnTo>
                  <a:pt x="3515" y="4"/>
                </a:lnTo>
                <a:lnTo>
                  <a:pt x="3520" y="2"/>
                </a:lnTo>
                <a:lnTo>
                  <a:pt x="3526" y="1"/>
                </a:lnTo>
                <a:lnTo>
                  <a:pt x="3531"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6" name="Freeform 36">
            <a:extLst>
              <a:ext uri="{FF2B5EF4-FFF2-40B4-BE49-F238E27FC236}">
                <a16:creationId xmlns:a16="http://schemas.microsoft.com/office/drawing/2014/main" id="{F3B637C2-8DAE-4BBB-95CC-17F2A161DD3C}"/>
              </a:ext>
            </a:extLst>
          </p:cNvPr>
          <p:cNvSpPr>
            <a:spLocks noEditPoints="1"/>
          </p:cNvSpPr>
          <p:nvPr/>
        </p:nvSpPr>
        <p:spPr bwMode="auto">
          <a:xfrm>
            <a:off x="1799541" y="4477697"/>
            <a:ext cx="820564" cy="608614"/>
          </a:xfrm>
          <a:custGeom>
            <a:avLst/>
            <a:gdLst>
              <a:gd name="T0" fmla="*/ 14278 w 16120"/>
              <a:gd name="T1" fmla="*/ 1386 h 11440"/>
              <a:gd name="T2" fmla="*/ 14675 w 16120"/>
              <a:gd name="T3" fmla="*/ 1893 h 11440"/>
              <a:gd name="T4" fmla="*/ 14691 w 16120"/>
              <a:gd name="T5" fmla="*/ 2564 h 11440"/>
              <a:gd name="T6" fmla="*/ 14320 w 16120"/>
              <a:gd name="T7" fmla="*/ 3090 h 11440"/>
              <a:gd name="T8" fmla="*/ 13695 w 16120"/>
              <a:gd name="T9" fmla="*/ 3298 h 11440"/>
              <a:gd name="T10" fmla="*/ 13071 w 16120"/>
              <a:gd name="T11" fmla="*/ 3090 h 11440"/>
              <a:gd name="T12" fmla="*/ 12700 w 16120"/>
              <a:gd name="T13" fmla="*/ 2564 h 11440"/>
              <a:gd name="T14" fmla="*/ 12716 w 16120"/>
              <a:gd name="T15" fmla="*/ 1893 h 11440"/>
              <a:gd name="T16" fmla="*/ 13113 w 16120"/>
              <a:gd name="T17" fmla="*/ 1386 h 11440"/>
              <a:gd name="T18" fmla="*/ 2518 w 16120"/>
              <a:gd name="T19" fmla="*/ 11424 h 11440"/>
              <a:gd name="T20" fmla="*/ 7634 w 16120"/>
              <a:gd name="T21" fmla="*/ 785 h 11440"/>
              <a:gd name="T22" fmla="*/ 8874 w 16120"/>
              <a:gd name="T23" fmla="*/ 3180 h 11440"/>
              <a:gd name="T24" fmla="*/ 9111 w 16120"/>
              <a:gd name="T25" fmla="*/ 3177 h 11440"/>
              <a:gd name="T26" fmla="*/ 9465 w 16120"/>
              <a:gd name="T27" fmla="*/ 3463 h 11440"/>
              <a:gd name="T28" fmla="*/ 9938 w 16120"/>
              <a:gd name="T29" fmla="*/ 3872 h 11440"/>
              <a:gd name="T30" fmla="*/ 10437 w 16120"/>
              <a:gd name="T31" fmla="*/ 4108 h 11440"/>
              <a:gd name="T32" fmla="*/ 10396 w 16120"/>
              <a:gd name="T33" fmla="*/ 505 h 11440"/>
              <a:gd name="T34" fmla="*/ 10138 w 16120"/>
              <a:gd name="T35" fmla="*/ 282 h 11440"/>
              <a:gd name="T36" fmla="*/ 679 w 16120"/>
              <a:gd name="T37" fmla="*/ 248 h 11440"/>
              <a:gd name="T38" fmla="*/ 381 w 16120"/>
              <a:gd name="T39" fmla="*/ 419 h 11440"/>
              <a:gd name="T40" fmla="*/ 240 w 16120"/>
              <a:gd name="T41" fmla="*/ 735 h 11440"/>
              <a:gd name="T42" fmla="*/ 304 w 16120"/>
              <a:gd name="T43" fmla="*/ 8047 h 11440"/>
              <a:gd name="T44" fmla="*/ 551 w 16120"/>
              <a:gd name="T45" fmla="*/ 8283 h 11440"/>
              <a:gd name="T46" fmla="*/ 10007 w 16120"/>
              <a:gd name="T47" fmla="*/ 8332 h 11440"/>
              <a:gd name="T48" fmla="*/ 10314 w 16120"/>
              <a:gd name="T49" fmla="*/ 8175 h 11440"/>
              <a:gd name="T50" fmla="*/ 10470 w 16120"/>
              <a:gd name="T51" fmla="*/ 7868 h 11440"/>
              <a:gd name="T52" fmla="*/ 9974 w 16120"/>
              <a:gd name="T53" fmla="*/ 4744 h 11440"/>
              <a:gd name="T54" fmla="*/ 9339 w 16120"/>
              <a:gd name="T55" fmla="*/ 4255 h 11440"/>
              <a:gd name="T56" fmla="*/ 8756 w 16120"/>
              <a:gd name="T57" fmla="*/ 3664 h 11440"/>
              <a:gd name="T58" fmla="*/ 3734 w 16120"/>
              <a:gd name="T59" fmla="*/ 6626 h 11440"/>
              <a:gd name="T60" fmla="*/ 10120 w 16120"/>
              <a:gd name="T61" fmla="*/ 25 h 11440"/>
              <a:gd name="T62" fmla="*/ 10532 w 16120"/>
              <a:gd name="T63" fmla="*/ 289 h 11440"/>
              <a:gd name="T64" fmla="*/ 10713 w 16120"/>
              <a:gd name="T65" fmla="*/ 751 h 11440"/>
              <a:gd name="T66" fmla="*/ 11203 w 16120"/>
              <a:gd name="T67" fmla="*/ 4121 h 11440"/>
              <a:gd name="T68" fmla="*/ 11812 w 16120"/>
              <a:gd name="T69" fmla="*/ 3864 h 11440"/>
              <a:gd name="T70" fmla="*/ 15345 w 16120"/>
              <a:gd name="T71" fmla="*/ 3650 h 11440"/>
              <a:gd name="T72" fmla="*/ 16091 w 16120"/>
              <a:gd name="T73" fmla="*/ 5046 h 11440"/>
              <a:gd name="T74" fmla="*/ 15886 w 16120"/>
              <a:gd name="T75" fmla="*/ 6597 h 11440"/>
              <a:gd name="T76" fmla="*/ 15419 w 16120"/>
              <a:gd name="T77" fmla="*/ 7255 h 11440"/>
              <a:gd name="T78" fmla="*/ 15243 w 16120"/>
              <a:gd name="T79" fmla="*/ 7121 h 11440"/>
              <a:gd name="T80" fmla="*/ 15270 w 16120"/>
              <a:gd name="T81" fmla="*/ 6709 h 11440"/>
              <a:gd name="T82" fmla="*/ 15512 w 16120"/>
              <a:gd name="T83" fmla="*/ 5574 h 11440"/>
              <a:gd name="T84" fmla="*/ 15172 w 16120"/>
              <a:gd name="T85" fmla="*/ 4622 h 11440"/>
              <a:gd name="T86" fmla="*/ 14801 w 16120"/>
              <a:gd name="T87" fmla="*/ 11242 h 11440"/>
              <a:gd name="T88" fmla="*/ 14363 w 16120"/>
              <a:gd name="T89" fmla="*/ 11325 h 11440"/>
              <a:gd name="T90" fmla="*/ 14092 w 16120"/>
              <a:gd name="T91" fmla="*/ 8209 h 11440"/>
              <a:gd name="T92" fmla="*/ 13640 w 16120"/>
              <a:gd name="T93" fmla="*/ 7783 h 11440"/>
              <a:gd name="T94" fmla="*/ 13108 w 16120"/>
              <a:gd name="T95" fmla="*/ 8034 h 11440"/>
              <a:gd name="T96" fmla="*/ 12959 w 16120"/>
              <a:gd name="T97" fmla="*/ 11338 h 11440"/>
              <a:gd name="T98" fmla="*/ 12536 w 16120"/>
              <a:gd name="T99" fmla="*/ 11413 h 11440"/>
              <a:gd name="T100" fmla="*/ 12293 w 16120"/>
              <a:gd name="T101" fmla="*/ 4541 h 11440"/>
              <a:gd name="T102" fmla="*/ 11566 w 16120"/>
              <a:gd name="T103" fmla="*/ 4859 h 11440"/>
              <a:gd name="T104" fmla="*/ 10960 w 16120"/>
              <a:gd name="T105" fmla="*/ 4979 h 11440"/>
              <a:gd name="T106" fmla="*/ 10677 w 16120"/>
              <a:gd name="T107" fmla="*/ 8019 h 11440"/>
              <a:gd name="T108" fmla="*/ 10395 w 16120"/>
              <a:gd name="T109" fmla="*/ 8418 h 11440"/>
              <a:gd name="T110" fmla="*/ 9924 w 16120"/>
              <a:gd name="T111" fmla="*/ 8575 h 11440"/>
              <a:gd name="T112" fmla="*/ 349 w 16120"/>
              <a:gd name="T113" fmla="*/ 8440 h 11440"/>
              <a:gd name="T114" fmla="*/ 48 w 16120"/>
              <a:gd name="T115" fmla="*/ 8055 h 11440"/>
              <a:gd name="T116" fmla="*/ 25 w 16120"/>
              <a:gd name="T117" fmla="*/ 595 h 11440"/>
              <a:gd name="T118" fmla="*/ 288 w 16120"/>
              <a:gd name="T119" fmla="*/ 182 h 11440"/>
              <a:gd name="T120" fmla="*/ 750 w 16120"/>
              <a:gd name="T121" fmla="*/ 1 h 1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120" h="11440">
                <a:moveTo>
                  <a:pt x="13695" y="1208"/>
                </a:moveTo>
                <a:lnTo>
                  <a:pt x="13749" y="1209"/>
                </a:lnTo>
                <a:lnTo>
                  <a:pt x="13802" y="1213"/>
                </a:lnTo>
                <a:lnTo>
                  <a:pt x="13854" y="1220"/>
                </a:lnTo>
                <a:lnTo>
                  <a:pt x="13906" y="1229"/>
                </a:lnTo>
                <a:lnTo>
                  <a:pt x="13956" y="1240"/>
                </a:lnTo>
                <a:lnTo>
                  <a:pt x="14005" y="1254"/>
                </a:lnTo>
                <a:lnTo>
                  <a:pt x="14054" y="1271"/>
                </a:lnTo>
                <a:lnTo>
                  <a:pt x="14101" y="1290"/>
                </a:lnTo>
                <a:lnTo>
                  <a:pt x="14147" y="1311"/>
                </a:lnTo>
                <a:lnTo>
                  <a:pt x="14193" y="1334"/>
                </a:lnTo>
                <a:lnTo>
                  <a:pt x="14236" y="1359"/>
                </a:lnTo>
                <a:lnTo>
                  <a:pt x="14278" y="1386"/>
                </a:lnTo>
                <a:lnTo>
                  <a:pt x="14320" y="1415"/>
                </a:lnTo>
                <a:lnTo>
                  <a:pt x="14359" y="1446"/>
                </a:lnTo>
                <a:lnTo>
                  <a:pt x="14396" y="1479"/>
                </a:lnTo>
                <a:lnTo>
                  <a:pt x="14432" y="1514"/>
                </a:lnTo>
                <a:lnTo>
                  <a:pt x="14468" y="1550"/>
                </a:lnTo>
                <a:lnTo>
                  <a:pt x="14500" y="1588"/>
                </a:lnTo>
                <a:lnTo>
                  <a:pt x="14531" y="1628"/>
                </a:lnTo>
                <a:lnTo>
                  <a:pt x="14560" y="1668"/>
                </a:lnTo>
                <a:lnTo>
                  <a:pt x="14588" y="1711"/>
                </a:lnTo>
                <a:lnTo>
                  <a:pt x="14613" y="1755"/>
                </a:lnTo>
                <a:lnTo>
                  <a:pt x="14636" y="1799"/>
                </a:lnTo>
                <a:lnTo>
                  <a:pt x="14656" y="1846"/>
                </a:lnTo>
                <a:lnTo>
                  <a:pt x="14675" y="1893"/>
                </a:lnTo>
                <a:lnTo>
                  <a:pt x="14691" y="1942"/>
                </a:lnTo>
                <a:lnTo>
                  <a:pt x="14705" y="1991"/>
                </a:lnTo>
                <a:lnTo>
                  <a:pt x="14718" y="2042"/>
                </a:lnTo>
                <a:lnTo>
                  <a:pt x="14727" y="2093"/>
                </a:lnTo>
                <a:lnTo>
                  <a:pt x="14733" y="2146"/>
                </a:lnTo>
                <a:lnTo>
                  <a:pt x="14737" y="2199"/>
                </a:lnTo>
                <a:lnTo>
                  <a:pt x="14739" y="2253"/>
                </a:lnTo>
                <a:lnTo>
                  <a:pt x="14737" y="2306"/>
                </a:lnTo>
                <a:lnTo>
                  <a:pt x="14733" y="2360"/>
                </a:lnTo>
                <a:lnTo>
                  <a:pt x="14727" y="2411"/>
                </a:lnTo>
                <a:lnTo>
                  <a:pt x="14718" y="2463"/>
                </a:lnTo>
                <a:lnTo>
                  <a:pt x="14705" y="2514"/>
                </a:lnTo>
                <a:lnTo>
                  <a:pt x="14691" y="2564"/>
                </a:lnTo>
                <a:lnTo>
                  <a:pt x="14675" y="2612"/>
                </a:lnTo>
                <a:lnTo>
                  <a:pt x="14656" y="2660"/>
                </a:lnTo>
                <a:lnTo>
                  <a:pt x="14636" y="2706"/>
                </a:lnTo>
                <a:lnTo>
                  <a:pt x="14613" y="2751"/>
                </a:lnTo>
                <a:lnTo>
                  <a:pt x="14588" y="2795"/>
                </a:lnTo>
                <a:lnTo>
                  <a:pt x="14560" y="2838"/>
                </a:lnTo>
                <a:lnTo>
                  <a:pt x="14531" y="2878"/>
                </a:lnTo>
                <a:lnTo>
                  <a:pt x="14500" y="2917"/>
                </a:lnTo>
                <a:lnTo>
                  <a:pt x="14468" y="2956"/>
                </a:lnTo>
                <a:lnTo>
                  <a:pt x="14432" y="2992"/>
                </a:lnTo>
                <a:lnTo>
                  <a:pt x="14396" y="3026"/>
                </a:lnTo>
                <a:lnTo>
                  <a:pt x="14359" y="3059"/>
                </a:lnTo>
                <a:lnTo>
                  <a:pt x="14320" y="3090"/>
                </a:lnTo>
                <a:lnTo>
                  <a:pt x="14278" y="3119"/>
                </a:lnTo>
                <a:lnTo>
                  <a:pt x="14236" y="3147"/>
                </a:lnTo>
                <a:lnTo>
                  <a:pt x="14193" y="3172"/>
                </a:lnTo>
                <a:lnTo>
                  <a:pt x="14147" y="3195"/>
                </a:lnTo>
                <a:lnTo>
                  <a:pt x="14101" y="3216"/>
                </a:lnTo>
                <a:lnTo>
                  <a:pt x="14054" y="3234"/>
                </a:lnTo>
                <a:lnTo>
                  <a:pt x="14005" y="3251"/>
                </a:lnTo>
                <a:lnTo>
                  <a:pt x="13956" y="3265"/>
                </a:lnTo>
                <a:lnTo>
                  <a:pt x="13906" y="3277"/>
                </a:lnTo>
                <a:lnTo>
                  <a:pt x="13854" y="3286"/>
                </a:lnTo>
                <a:lnTo>
                  <a:pt x="13802" y="3292"/>
                </a:lnTo>
                <a:lnTo>
                  <a:pt x="13749" y="3297"/>
                </a:lnTo>
                <a:lnTo>
                  <a:pt x="13695" y="3298"/>
                </a:lnTo>
                <a:lnTo>
                  <a:pt x="13642" y="3297"/>
                </a:lnTo>
                <a:lnTo>
                  <a:pt x="13589" y="3292"/>
                </a:lnTo>
                <a:lnTo>
                  <a:pt x="13537" y="3286"/>
                </a:lnTo>
                <a:lnTo>
                  <a:pt x="13485" y="3277"/>
                </a:lnTo>
                <a:lnTo>
                  <a:pt x="13435" y="3265"/>
                </a:lnTo>
                <a:lnTo>
                  <a:pt x="13386" y="3251"/>
                </a:lnTo>
                <a:lnTo>
                  <a:pt x="13337" y="3234"/>
                </a:lnTo>
                <a:lnTo>
                  <a:pt x="13290" y="3216"/>
                </a:lnTo>
                <a:lnTo>
                  <a:pt x="13244" y="3195"/>
                </a:lnTo>
                <a:lnTo>
                  <a:pt x="13198" y="3172"/>
                </a:lnTo>
                <a:lnTo>
                  <a:pt x="13155" y="3147"/>
                </a:lnTo>
                <a:lnTo>
                  <a:pt x="13113" y="3119"/>
                </a:lnTo>
                <a:lnTo>
                  <a:pt x="13071" y="3090"/>
                </a:lnTo>
                <a:lnTo>
                  <a:pt x="13032" y="3059"/>
                </a:lnTo>
                <a:lnTo>
                  <a:pt x="12995" y="3026"/>
                </a:lnTo>
                <a:lnTo>
                  <a:pt x="12958" y="2992"/>
                </a:lnTo>
                <a:lnTo>
                  <a:pt x="12923" y="2956"/>
                </a:lnTo>
                <a:lnTo>
                  <a:pt x="12891" y="2917"/>
                </a:lnTo>
                <a:lnTo>
                  <a:pt x="12860" y="2878"/>
                </a:lnTo>
                <a:lnTo>
                  <a:pt x="12831" y="2838"/>
                </a:lnTo>
                <a:lnTo>
                  <a:pt x="12803" y="2795"/>
                </a:lnTo>
                <a:lnTo>
                  <a:pt x="12778" y="2751"/>
                </a:lnTo>
                <a:lnTo>
                  <a:pt x="12755" y="2706"/>
                </a:lnTo>
                <a:lnTo>
                  <a:pt x="12735" y="2660"/>
                </a:lnTo>
                <a:lnTo>
                  <a:pt x="12716" y="2612"/>
                </a:lnTo>
                <a:lnTo>
                  <a:pt x="12700" y="2564"/>
                </a:lnTo>
                <a:lnTo>
                  <a:pt x="12685" y="2514"/>
                </a:lnTo>
                <a:lnTo>
                  <a:pt x="12673" y="2463"/>
                </a:lnTo>
                <a:lnTo>
                  <a:pt x="12664" y="2411"/>
                </a:lnTo>
                <a:lnTo>
                  <a:pt x="12658" y="2360"/>
                </a:lnTo>
                <a:lnTo>
                  <a:pt x="12654" y="2306"/>
                </a:lnTo>
                <a:lnTo>
                  <a:pt x="12652" y="2253"/>
                </a:lnTo>
                <a:lnTo>
                  <a:pt x="12654" y="2199"/>
                </a:lnTo>
                <a:lnTo>
                  <a:pt x="12658" y="2146"/>
                </a:lnTo>
                <a:lnTo>
                  <a:pt x="12664" y="2093"/>
                </a:lnTo>
                <a:lnTo>
                  <a:pt x="12673" y="2042"/>
                </a:lnTo>
                <a:lnTo>
                  <a:pt x="12685" y="1991"/>
                </a:lnTo>
                <a:lnTo>
                  <a:pt x="12700" y="1942"/>
                </a:lnTo>
                <a:lnTo>
                  <a:pt x="12716" y="1893"/>
                </a:lnTo>
                <a:lnTo>
                  <a:pt x="12735" y="1846"/>
                </a:lnTo>
                <a:lnTo>
                  <a:pt x="12755" y="1799"/>
                </a:lnTo>
                <a:lnTo>
                  <a:pt x="12778" y="1755"/>
                </a:lnTo>
                <a:lnTo>
                  <a:pt x="12803" y="1711"/>
                </a:lnTo>
                <a:lnTo>
                  <a:pt x="12831" y="1668"/>
                </a:lnTo>
                <a:lnTo>
                  <a:pt x="12860" y="1628"/>
                </a:lnTo>
                <a:lnTo>
                  <a:pt x="12891" y="1588"/>
                </a:lnTo>
                <a:lnTo>
                  <a:pt x="12923" y="1550"/>
                </a:lnTo>
                <a:lnTo>
                  <a:pt x="12958" y="1514"/>
                </a:lnTo>
                <a:lnTo>
                  <a:pt x="12995" y="1479"/>
                </a:lnTo>
                <a:lnTo>
                  <a:pt x="13032" y="1446"/>
                </a:lnTo>
                <a:lnTo>
                  <a:pt x="13071" y="1415"/>
                </a:lnTo>
                <a:lnTo>
                  <a:pt x="13113" y="1386"/>
                </a:lnTo>
                <a:lnTo>
                  <a:pt x="13155" y="1359"/>
                </a:lnTo>
                <a:lnTo>
                  <a:pt x="13198" y="1334"/>
                </a:lnTo>
                <a:lnTo>
                  <a:pt x="13244" y="1311"/>
                </a:lnTo>
                <a:lnTo>
                  <a:pt x="13290" y="1290"/>
                </a:lnTo>
                <a:lnTo>
                  <a:pt x="13337" y="1271"/>
                </a:lnTo>
                <a:lnTo>
                  <a:pt x="13386" y="1254"/>
                </a:lnTo>
                <a:lnTo>
                  <a:pt x="13435" y="1240"/>
                </a:lnTo>
                <a:lnTo>
                  <a:pt x="13485" y="1229"/>
                </a:lnTo>
                <a:lnTo>
                  <a:pt x="13537" y="1220"/>
                </a:lnTo>
                <a:lnTo>
                  <a:pt x="13589" y="1213"/>
                </a:lnTo>
                <a:lnTo>
                  <a:pt x="13642" y="1209"/>
                </a:lnTo>
                <a:lnTo>
                  <a:pt x="13695" y="1208"/>
                </a:lnTo>
                <a:close/>
                <a:moveTo>
                  <a:pt x="2518" y="11424"/>
                </a:moveTo>
                <a:lnTo>
                  <a:pt x="3957" y="8867"/>
                </a:lnTo>
                <a:lnTo>
                  <a:pt x="4410" y="8846"/>
                </a:lnTo>
                <a:lnTo>
                  <a:pt x="3247" y="11197"/>
                </a:lnTo>
                <a:lnTo>
                  <a:pt x="5182" y="11197"/>
                </a:lnTo>
                <a:lnTo>
                  <a:pt x="5150" y="8867"/>
                </a:lnTo>
                <a:lnTo>
                  <a:pt x="5417" y="8857"/>
                </a:lnTo>
                <a:lnTo>
                  <a:pt x="5480" y="11187"/>
                </a:lnTo>
                <a:lnTo>
                  <a:pt x="7156" y="11187"/>
                </a:lnTo>
                <a:lnTo>
                  <a:pt x="6199" y="8887"/>
                </a:lnTo>
                <a:lnTo>
                  <a:pt x="6529" y="8877"/>
                </a:lnTo>
                <a:lnTo>
                  <a:pt x="7783" y="11361"/>
                </a:lnTo>
                <a:lnTo>
                  <a:pt x="2518" y="11424"/>
                </a:lnTo>
                <a:close/>
                <a:moveTo>
                  <a:pt x="7634" y="785"/>
                </a:moveTo>
                <a:lnTo>
                  <a:pt x="8745" y="785"/>
                </a:lnTo>
                <a:lnTo>
                  <a:pt x="8745" y="3288"/>
                </a:lnTo>
                <a:lnTo>
                  <a:pt x="8754" y="3276"/>
                </a:lnTo>
                <a:lnTo>
                  <a:pt x="8763" y="3263"/>
                </a:lnTo>
                <a:lnTo>
                  <a:pt x="8773" y="3252"/>
                </a:lnTo>
                <a:lnTo>
                  <a:pt x="8783" y="3240"/>
                </a:lnTo>
                <a:lnTo>
                  <a:pt x="8794" y="3229"/>
                </a:lnTo>
                <a:lnTo>
                  <a:pt x="8807" y="3219"/>
                </a:lnTo>
                <a:lnTo>
                  <a:pt x="8819" y="3210"/>
                </a:lnTo>
                <a:lnTo>
                  <a:pt x="8832" y="3202"/>
                </a:lnTo>
                <a:lnTo>
                  <a:pt x="8846" y="3194"/>
                </a:lnTo>
                <a:lnTo>
                  <a:pt x="8860" y="3187"/>
                </a:lnTo>
                <a:lnTo>
                  <a:pt x="8874" y="3180"/>
                </a:lnTo>
                <a:lnTo>
                  <a:pt x="8890" y="3175"/>
                </a:lnTo>
                <a:lnTo>
                  <a:pt x="8905" y="3170"/>
                </a:lnTo>
                <a:lnTo>
                  <a:pt x="8921" y="3166"/>
                </a:lnTo>
                <a:lnTo>
                  <a:pt x="8939" y="3163"/>
                </a:lnTo>
                <a:lnTo>
                  <a:pt x="8956" y="3161"/>
                </a:lnTo>
                <a:lnTo>
                  <a:pt x="8974" y="3160"/>
                </a:lnTo>
                <a:lnTo>
                  <a:pt x="8992" y="3159"/>
                </a:lnTo>
                <a:lnTo>
                  <a:pt x="9011" y="3160"/>
                </a:lnTo>
                <a:lnTo>
                  <a:pt x="9030" y="3161"/>
                </a:lnTo>
                <a:lnTo>
                  <a:pt x="9049" y="3163"/>
                </a:lnTo>
                <a:lnTo>
                  <a:pt x="9070" y="3167"/>
                </a:lnTo>
                <a:lnTo>
                  <a:pt x="9090" y="3171"/>
                </a:lnTo>
                <a:lnTo>
                  <a:pt x="9111" y="3177"/>
                </a:lnTo>
                <a:lnTo>
                  <a:pt x="9132" y="3183"/>
                </a:lnTo>
                <a:lnTo>
                  <a:pt x="9154" y="3191"/>
                </a:lnTo>
                <a:lnTo>
                  <a:pt x="9176" y="3200"/>
                </a:lnTo>
                <a:lnTo>
                  <a:pt x="9198" y="3210"/>
                </a:lnTo>
                <a:lnTo>
                  <a:pt x="9221" y="3221"/>
                </a:lnTo>
                <a:lnTo>
                  <a:pt x="9244" y="3233"/>
                </a:lnTo>
                <a:lnTo>
                  <a:pt x="9267" y="3247"/>
                </a:lnTo>
                <a:lnTo>
                  <a:pt x="9290" y="3262"/>
                </a:lnTo>
                <a:lnTo>
                  <a:pt x="9325" y="3304"/>
                </a:lnTo>
                <a:lnTo>
                  <a:pt x="9360" y="3345"/>
                </a:lnTo>
                <a:lnTo>
                  <a:pt x="9395" y="3385"/>
                </a:lnTo>
                <a:lnTo>
                  <a:pt x="9430" y="3424"/>
                </a:lnTo>
                <a:lnTo>
                  <a:pt x="9465" y="3463"/>
                </a:lnTo>
                <a:lnTo>
                  <a:pt x="9501" y="3500"/>
                </a:lnTo>
                <a:lnTo>
                  <a:pt x="9537" y="3536"/>
                </a:lnTo>
                <a:lnTo>
                  <a:pt x="9572" y="3573"/>
                </a:lnTo>
                <a:lnTo>
                  <a:pt x="9609" y="3607"/>
                </a:lnTo>
                <a:lnTo>
                  <a:pt x="9645" y="3640"/>
                </a:lnTo>
                <a:lnTo>
                  <a:pt x="9681" y="3673"/>
                </a:lnTo>
                <a:lnTo>
                  <a:pt x="9717" y="3704"/>
                </a:lnTo>
                <a:lnTo>
                  <a:pt x="9754" y="3734"/>
                </a:lnTo>
                <a:lnTo>
                  <a:pt x="9790" y="3765"/>
                </a:lnTo>
                <a:lnTo>
                  <a:pt x="9827" y="3793"/>
                </a:lnTo>
                <a:lnTo>
                  <a:pt x="9864" y="3820"/>
                </a:lnTo>
                <a:lnTo>
                  <a:pt x="9901" y="3846"/>
                </a:lnTo>
                <a:lnTo>
                  <a:pt x="9938" y="3872"/>
                </a:lnTo>
                <a:lnTo>
                  <a:pt x="9976" y="3897"/>
                </a:lnTo>
                <a:lnTo>
                  <a:pt x="10014" y="3920"/>
                </a:lnTo>
                <a:lnTo>
                  <a:pt x="10051" y="3942"/>
                </a:lnTo>
                <a:lnTo>
                  <a:pt x="10089" y="3963"/>
                </a:lnTo>
                <a:lnTo>
                  <a:pt x="10127" y="3984"/>
                </a:lnTo>
                <a:lnTo>
                  <a:pt x="10166" y="4003"/>
                </a:lnTo>
                <a:lnTo>
                  <a:pt x="10204" y="4021"/>
                </a:lnTo>
                <a:lnTo>
                  <a:pt x="10242" y="4038"/>
                </a:lnTo>
                <a:lnTo>
                  <a:pt x="10281" y="4054"/>
                </a:lnTo>
                <a:lnTo>
                  <a:pt x="10320" y="4069"/>
                </a:lnTo>
                <a:lnTo>
                  <a:pt x="10359" y="4083"/>
                </a:lnTo>
                <a:lnTo>
                  <a:pt x="10397" y="4096"/>
                </a:lnTo>
                <a:lnTo>
                  <a:pt x="10437" y="4108"/>
                </a:lnTo>
                <a:lnTo>
                  <a:pt x="10477" y="4118"/>
                </a:lnTo>
                <a:lnTo>
                  <a:pt x="10477" y="792"/>
                </a:lnTo>
                <a:lnTo>
                  <a:pt x="10476" y="763"/>
                </a:lnTo>
                <a:lnTo>
                  <a:pt x="10474" y="735"/>
                </a:lnTo>
                <a:lnTo>
                  <a:pt x="10470" y="708"/>
                </a:lnTo>
                <a:lnTo>
                  <a:pt x="10465" y="681"/>
                </a:lnTo>
                <a:lnTo>
                  <a:pt x="10459" y="653"/>
                </a:lnTo>
                <a:lnTo>
                  <a:pt x="10452" y="627"/>
                </a:lnTo>
                <a:lnTo>
                  <a:pt x="10443" y="602"/>
                </a:lnTo>
                <a:lnTo>
                  <a:pt x="10433" y="577"/>
                </a:lnTo>
                <a:lnTo>
                  <a:pt x="10422" y="552"/>
                </a:lnTo>
                <a:lnTo>
                  <a:pt x="10409" y="528"/>
                </a:lnTo>
                <a:lnTo>
                  <a:pt x="10396" y="505"/>
                </a:lnTo>
                <a:lnTo>
                  <a:pt x="10382" y="483"/>
                </a:lnTo>
                <a:lnTo>
                  <a:pt x="10366" y="460"/>
                </a:lnTo>
                <a:lnTo>
                  <a:pt x="10350" y="439"/>
                </a:lnTo>
                <a:lnTo>
                  <a:pt x="10332" y="419"/>
                </a:lnTo>
                <a:lnTo>
                  <a:pt x="10314" y="400"/>
                </a:lnTo>
                <a:lnTo>
                  <a:pt x="10295" y="382"/>
                </a:lnTo>
                <a:lnTo>
                  <a:pt x="10274" y="365"/>
                </a:lnTo>
                <a:lnTo>
                  <a:pt x="10254" y="348"/>
                </a:lnTo>
                <a:lnTo>
                  <a:pt x="10232" y="332"/>
                </a:lnTo>
                <a:lnTo>
                  <a:pt x="10210" y="318"/>
                </a:lnTo>
                <a:lnTo>
                  <a:pt x="10187" y="305"/>
                </a:lnTo>
                <a:lnTo>
                  <a:pt x="10163" y="293"/>
                </a:lnTo>
                <a:lnTo>
                  <a:pt x="10138" y="282"/>
                </a:lnTo>
                <a:lnTo>
                  <a:pt x="10113" y="272"/>
                </a:lnTo>
                <a:lnTo>
                  <a:pt x="10088" y="263"/>
                </a:lnTo>
                <a:lnTo>
                  <a:pt x="10061" y="254"/>
                </a:lnTo>
                <a:lnTo>
                  <a:pt x="10035" y="248"/>
                </a:lnTo>
                <a:lnTo>
                  <a:pt x="10007" y="244"/>
                </a:lnTo>
                <a:lnTo>
                  <a:pt x="9980" y="240"/>
                </a:lnTo>
                <a:lnTo>
                  <a:pt x="9952" y="238"/>
                </a:lnTo>
                <a:lnTo>
                  <a:pt x="9924" y="237"/>
                </a:lnTo>
                <a:lnTo>
                  <a:pt x="790" y="237"/>
                </a:lnTo>
                <a:lnTo>
                  <a:pt x="762" y="238"/>
                </a:lnTo>
                <a:lnTo>
                  <a:pt x="733" y="240"/>
                </a:lnTo>
                <a:lnTo>
                  <a:pt x="706" y="244"/>
                </a:lnTo>
                <a:lnTo>
                  <a:pt x="679" y="248"/>
                </a:lnTo>
                <a:lnTo>
                  <a:pt x="652" y="254"/>
                </a:lnTo>
                <a:lnTo>
                  <a:pt x="626" y="263"/>
                </a:lnTo>
                <a:lnTo>
                  <a:pt x="600" y="272"/>
                </a:lnTo>
                <a:lnTo>
                  <a:pt x="575" y="282"/>
                </a:lnTo>
                <a:lnTo>
                  <a:pt x="551" y="293"/>
                </a:lnTo>
                <a:lnTo>
                  <a:pt x="527" y="305"/>
                </a:lnTo>
                <a:lnTo>
                  <a:pt x="504" y="318"/>
                </a:lnTo>
                <a:lnTo>
                  <a:pt x="482" y="332"/>
                </a:lnTo>
                <a:lnTo>
                  <a:pt x="459" y="348"/>
                </a:lnTo>
                <a:lnTo>
                  <a:pt x="439" y="365"/>
                </a:lnTo>
                <a:lnTo>
                  <a:pt x="419" y="382"/>
                </a:lnTo>
                <a:lnTo>
                  <a:pt x="399" y="400"/>
                </a:lnTo>
                <a:lnTo>
                  <a:pt x="381" y="419"/>
                </a:lnTo>
                <a:lnTo>
                  <a:pt x="364" y="439"/>
                </a:lnTo>
                <a:lnTo>
                  <a:pt x="348" y="460"/>
                </a:lnTo>
                <a:lnTo>
                  <a:pt x="331" y="483"/>
                </a:lnTo>
                <a:lnTo>
                  <a:pt x="317" y="505"/>
                </a:lnTo>
                <a:lnTo>
                  <a:pt x="304" y="528"/>
                </a:lnTo>
                <a:lnTo>
                  <a:pt x="292" y="552"/>
                </a:lnTo>
                <a:lnTo>
                  <a:pt x="281" y="577"/>
                </a:lnTo>
                <a:lnTo>
                  <a:pt x="271" y="602"/>
                </a:lnTo>
                <a:lnTo>
                  <a:pt x="262" y="627"/>
                </a:lnTo>
                <a:lnTo>
                  <a:pt x="255" y="653"/>
                </a:lnTo>
                <a:lnTo>
                  <a:pt x="249" y="681"/>
                </a:lnTo>
                <a:lnTo>
                  <a:pt x="244" y="708"/>
                </a:lnTo>
                <a:lnTo>
                  <a:pt x="240" y="735"/>
                </a:lnTo>
                <a:lnTo>
                  <a:pt x="238" y="763"/>
                </a:lnTo>
                <a:lnTo>
                  <a:pt x="237" y="792"/>
                </a:lnTo>
                <a:lnTo>
                  <a:pt x="237" y="7784"/>
                </a:lnTo>
                <a:lnTo>
                  <a:pt x="238" y="7813"/>
                </a:lnTo>
                <a:lnTo>
                  <a:pt x="240" y="7840"/>
                </a:lnTo>
                <a:lnTo>
                  <a:pt x="244" y="7868"/>
                </a:lnTo>
                <a:lnTo>
                  <a:pt x="249" y="7896"/>
                </a:lnTo>
                <a:lnTo>
                  <a:pt x="255" y="7922"/>
                </a:lnTo>
                <a:lnTo>
                  <a:pt x="262" y="7948"/>
                </a:lnTo>
                <a:lnTo>
                  <a:pt x="271" y="7974"/>
                </a:lnTo>
                <a:lnTo>
                  <a:pt x="281" y="8000"/>
                </a:lnTo>
                <a:lnTo>
                  <a:pt x="292" y="8024"/>
                </a:lnTo>
                <a:lnTo>
                  <a:pt x="304" y="8047"/>
                </a:lnTo>
                <a:lnTo>
                  <a:pt x="317" y="8070"/>
                </a:lnTo>
                <a:lnTo>
                  <a:pt x="331" y="8094"/>
                </a:lnTo>
                <a:lnTo>
                  <a:pt x="348" y="8115"/>
                </a:lnTo>
                <a:lnTo>
                  <a:pt x="364" y="8136"/>
                </a:lnTo>
                <a:lnTo>
                  <a:pt x="381" y="8156"/>
                </a:lnTo>
                <a:lnTo>
                  <a:pt x="399" y="8175"/>
                </a:lnTo>
                <a:lnTo>
                  <a:pt x="419" y="8193"/>
                </a:lnTo>
                <a:lnTo>
                  <a:pt x="439" y="8211"/>
                </a:lnTo>
                <a:lnTo>
                  <a:pt x="459" y="8228"/>
                </a:lnTo>
                <a:lnTo>
                  <a:pt x="482" y="8243"/>
                </a:lnTo>
                <a:lnTo>
                  <a:pt x="504" y="8257"/>
                </a:lnTo>
                <a:lnTo>
                  <a:pt x="527" y="8271"/>
                </a:lnTo>
                <a:lnTo>
                  <a:pt x="551" y="8283"/>
                </a:lnTo>
                <a:lnTo>
                  <a:pt x="575" y="8294"/>
                </a:lnTo>
                <a:lnTo>
                  <a:pt x="600" y="8305"/>
                </a:lnTo>
                <a:lnTo>
                  <a:pt x="626" y="8313"/>
                </a:lnTo>
                <a:lnTo>
                  <a:pt x="652" y="8321"/>
                </a:lnTo>
                <a:lnTo>
                  <a:pt x="679" y="8327"/>
                </a:lnTo>
                <a:lnTo>
                  <a:pt x="706" y="8332"/>
                </a:lnTo>
                <a:lnTo>
                  <a:pt x="733" y="8335"/>
                </a:lnTo>
                <a:lnTo>
                  <a:pt x="762" y="8337"/>
                </a:lnTo>
                <a:lnTo>
                  <a:pt x="790" y="8338"/>
                </a:lnTo>
                <a:lnTo>
                  <a:pt x="9924" y="8338"/>
                </a:lnTo>
                <a:lnTo>
                  <a:pt x="9952" y="8337"/>
                </a:lnTo>
                <a:lnTo>
                  <a:pt x="9980" y="8335"/>
                </a:lnTo>
                <a:lnTo>
                  <a:pt x="10007" y="8332"/>
                </a:lnTo>
                <a:lnTo>
                  <a:pt x="10035" y="8327"/>
                </a:lnTo>
                <a:lnTo>
                  <a:pt x="10061" y="8321"/>
                </a:lnTo>
                <a:lnTo>
                  <a:pt x="10088" y="8313"/>
                </a:lnTo>
                <a:lnTo>
                  <a:pt x="10113" y="8305"/>
                </a:lnTo>
                <a:lnTo>
                  <a:pt x="10138" y="8294"/>
                </a:lnTo>
                <a:lnTo>
                  <a:pt x="10163" y="8283"/>
                </a:lnTo>
                <a:lnTo>
                  <a:pt x="10187" y="8271"/>
                </a:lnTo>
                <a:lnTo>
                  <a:pt x="10210" y="8257"/>
                </a:lnTo>
                <a:lnTo>
                  <a:pt x="10232" y="8243"/>
                </a:lnTo>
                <a:lnTo>
                  <a:pt x="10254" y="8228"/>
                </a:lnTo>
                <a:lnTo>
                  <a:pt x="10274" y="8211"/>
                </a:lnTo>
                <a:lnTo>
                  <a:pt x="10295" y="8193"/>
                </a:lnTo>
                <a:lnTo>
                  <a:pt x="10314" y="8175"/>
                </a:lnTo>
                <a:lnTo>
                  <a:pt x="10332" y="8156"/>
                </a:lnTo>
                <a:lnTo>
                  <a:pt x="10350" y="8136"/>
                </a:lnTo>
                <a:lnTo>
                  <a:pt x="10366" y="8115"/>
                </a:lnTo>
                <a:lnTo>
                  <a:pt x="10382" y="8094"/>
                </a:lnTo>
                <a:lnTo>
                  <a:pt x="10396" y="8070"/>
                </a:lnTo>
                <a:lnTo>
                  <a:pt x="10409" y="8047"/>
                </a:lnTo>
                <a:lnTo>
                  <a:pt x="10422" y="8024"/>
                </a:lnTo>
                <a:lnTo>
                  <a:pt x="10433" y="8000"/>
                </a:lnTo>
                <a:lnTo>
                  <a:pt x="10443" y="7974"/>
                </a:lnTo>
                <a:lnTo>
                  <a:pt x="10452" y="7948"/>
                </a:lnTo>
                <a:lnTo>
                  <a:pt x="10459" y="7922"/>
                </a:lnTo>
                <a:lnTo>
                  <a:pt x="10465" y="7896"/>
                </a:lnTo>
                <a:lnTo>
                  <a:pt x="10470" y="7868"/>
                </a:lnTo>
                <a:lnTo>
                  <a:pt x="10474" y="7840"/>
                </a:lnTo>
                <a:lnTo>
                  <a:pt x="10476" y="7813"/>
                </a:lnTo>
                <a:lnTo>
                  <a:pt x="10477" y="7784"/>
                </a:lnTo>
                <a:lnTo>
                  <a:pt x="10477" y="4942"/>
                </a:lnTo>
                <a:lnTo>
                  <a:pt x="10417" y="4928"/>
                </a:lnTo>
                <a:lnTo>
                  <a:pt x="10358" y="4912"/>
                </a:lnTo>
                <a:lnTo>
                  <a:pt x="10301" y="4892"/>
                </a:lnTo>
                <a:lnTo>
                  <a:pt x="10244" y="4872"/>
                </a:lnTo>
                <a:lnTo>
                  <a:pt x="10188" y="4850"/>
                </a:lnTo>
                <a:lnTo>
                  <a:pt x="10133" y="4826"/>
                </a:lnTo>
                <a:lnTo>
                  <a:pt x="10080" y="4801"/>
                </a:lnTo>
                <a:lnTo>
                  <a:pt x="10027" y="4773"/>
                </a:lnTo>
                <a:lnTo>
                  <a:pt x="9974" y="4744"/>
                </a:lnTo>
                <a:lnTo>
                  <a:pt x="9923" y="4714"/>
                </a:lnTo>
                <a:lnTo>
                  <a:pt x="9871" y="4681"/>
                </a:lnTo>
                <a:lnTo>
                  <a:pt x="9821" y="4648"/>
                </a:lnTo>
                <a:lnTo>
                  <a:pt x="9771" y="4614"/>
                </a:lnTo>
                <a:lnTo>
                  <a:pt x="9721" y="4577"/>
                </a:lnTo>
                <a:lnTo>
                  <a:pt x="9673" y="4541"/>
                </a:lnTo>
                <a:lnTo>
                  <a:pt x="9625" y="4503"/>
                </a:lnTo>
                <a:lnTo>
                  <a:pt x="9576" y="4464"/>
                </a:lnTo>
                <a:lnTo>
                  <a:pt x="9528" y="4424"/>
                </a:lnTo>
                <a:lnTo>
                  <a:pt x="9481" y="4384"/>
                </a:lnTo>
                <a:lnTo>
                  <a:pt x="9433" y="4341"/>
                </a:lnTo>
                <a:lnTo>
                  <a:pt x="9386" y="4299"/>
                </a:lnTo>
                <a:lnTo>
                  <a:pt x="9339" y="4255"/>
                </a:lnTo>
                <a:lnTo>
                  <a:pt x="9291" y="4212"/>
                </a:lnTo>
                <a:lnTo>
                  <a:pt x="9244" y="4167"/>
                </a:lnTo>
                <a:lnTo>
                  <a:pt x="9149" y="4078"/>
                </a:lnTo>
                <a:lnTo>
                  <a:pt x="9053" y="3987"/>
                </a:lnTo>
                <a:lnTo>
                  <a:pt x="8957" y="3895"/>
                </a:lnTo>
                <a:lnTo>
                  <a:pt x="8859" y="3803"/>
                </a:lnTo>
                <a:lnTo>
                  <a:pt x="8841" y="3783"/>
                </a:lnTo>
                <a:lnTo>
                  <a:pt x="8824" y="3764"/>
                </a:lnTo>
                <a:lnTo>
                  <a:pt x="8808" y="3743"/>
                </a:lnTo>
                <a:lnTo>
                  <a:pt x="8793" y="3723"/>
                </a:lnTo>
                <a:lnTo>
                  <a:pt x="8779" y="3703"/>
                </a:lnTo>
                <a:lnTo>
                  <a:pt x="8767" y="3683"/>
                </a:lnTo>
                <a:lnTo>
                  <a:pt x="8756" y="3664"/>
                </a:lnTo>
                <a:lnTo>
                  <a:pt x="8745" y="3643"/>
                </a:lnTo>
                <a:lnTo>
                  <a:pt x="8745" y="6626"/>
                </a:lnTo>
                <a:lnTo>
                  <a:pt x="7634" y="6626"/>
                </a:lnTo>
                <a:lnTo>
                  <a:pt x="7634" y="785"/>
                </a:lnTo>
                <a:close/>
                <a:moveTo>
                  <a:pt x="5733" y="2096"/>
                </a:moveTo>
                <a:lnTo>
                  <a:pt x="6845" y="2096"/>
                </a:lnTo>
                <a:lnTo>
                  <a:pt x="6845" y="6626"/>
                </a:lnTo>
                <a:lnTo>
                  <a:pt x="5733" y="6626"/>
                </a:lnTo>
                <a:lnTo>
                  <a:pt x="5733" y="2096"/>
                </a:lnTo>
                <a:close/>
                <a:moveTo>
                  <a:pt x="3734" y="3056"/>
                </a:moveTo>
                <a:lnTo>
                  <a:pt x="4846" y="3056"/>
                </a:lnTo>
                <a:lnTo>
                  <a:pt x="4846" y="6626"/>
                </a:lnTo>
                <a:lnTo>
                  <a:pt x="3734" y="6626"/>
                </a:lnTo>
                <a:lnTo>
                  <a:pt x="3734" y="3056"/>
                </a:lnTo>
                <a:close/>
                <a:moveTo>
                  <a:pt x="1975" y="4241"/>
                </a:moveTo>
                <a:lnTo>
                  <a:pt x="3086" y="4241"/>
                </a:lnTo>
                <a:lnTo>
                  <a:pt x="3086" y="6626"/>
                </a:lnTo>
                <a:lnTo>
                  <a:pt x="1975" y="6626"/>
                </a:lnTo>
                <a:lnTo>
                  <a:pt x="1975" y="4241"/>
                </a:lnTo>
                <a:close/>
                <a:moveTo>
                  <a:pt x="790" y="0"/>
                </a:moveTo>
                <a:lnTo>
                  <a:pt x="9924" y="0"/>
                </a:lnTo>
                <a:lnTo>
                  <a:pt x="9964" y="1"/>
                </a:lnTo>
                <a:lnTo>
                  <a:pt x="10003" y="4"/>
                </a:lnTo>
                <a:lnTo>
                  <a:pt x="10044" y="9"/>
                </a:lnTo>
                <a:lnTo>
                  <a:pt x="10082" y="16"/>
                </a:lnTo>
                <a:lnTo>
                  <a:pt x="10120" y="25"/>
                </a:lnTo>
                <a:lnTo>
                  <a:pt x="10158" y="35"/>
                </a:lnTo>
                <a:lnTo>
                  <a:pt x="10194" y="48"/>
                </a:lnTo>
                <a:lnTo>
                  <a:pt x="10230" y="63"/>
                </a:lnTo>
                <a:lnTo>
                  <a:pt x="10265" y="79"/>
                </a:lnTo>
                <a:lnTo>
                  <a:pt x="10299" y="96"/>
                </a:lnTo>
                <a:lnTo>
                  <a:pt x="10332" y="115"/>
                </a:lnTo>
                <a:lnTo>
                  <a:pt x="10364" y="135"/>
                </a:lnTo>
                <a:lnTo>
                  <a:pt x="10395" y="158"/>
                </a:lnTo>
                <a:lnTo>
                  <a:pt x="10426" y="182"/>
                </a:lnTo>
                <a:lnTo>
                  <a:pt x="10454" y="206"/>
                </a:lnTo>
                <a:lnTo>
                  <a:pt x="10481" y="232"/>
                </a:lnTo>
                <a:lnTo>
                  <a:pt x="10507" y="261"/>
                </a:lnTo>
                <a:lnTo>
                  <a:pt x="10532" y="289"/>
                </a:lnTo>
                <a:lnTo>
                  <a:pt x="10556" y="319"/>
                </a:lnTo>
                <a:lnTo>
                  <a:pt x="10578" y="349"/>
                </a:lnTo>
                <a:lnTo>
                  <a:pt x="10599" y="382"/>
                </a:lnTo>
                <a:lnTo>
                  <a:pt x="10618" y="415"/>
                </a:lnTo>
                <a:lnTo>
                  <a:pt x="10635" y="449"/>
                </a:lnTo>
                <a:lnTo>
                  <a:pt x="10651" y="485"/>
                </a:lnTo>
                <a:lnTo>
                  <a:pt x="10665" y="520"/>
                </a:lnTo>
                <a:lnTo>
                  <a:pt x="10677" y="557"/>
                </a:lnTo>
                <a:lnTo>
                  <a:pt x="10689" y="595"/>
                </a:lnTo>
                <a:lnTo>
                  <a:pt x="10698" y="633"/>
                </a:lnTo>
                <a:lnTo>
                  <a:pt x="10704" y="672"/>
                </a:lnTo>
                <a:lnTo>
                  <a:pt x="10710" y="711"/>
                </a:lnTo>
                <a:lnTo>
                  <a:pt x="10713" y="751"/>
                </a:lnTo>
                <a:lnTo>
                  <a:pt x="10714" y="792"/>
                </a:lnTo>
                <a:lnTo>
                  <a:pt x="10714" y="4158"/>
                </a:lnTo>
                <a:lnTo>
                  <a:pt x="10757" y="4162"/>
                </a:lnTo>
                <a:lnTo>
                  <a:pt x="10800" y="4163"/>
                </a:lnTo>
                <a:lnTo>
                  <a:pt x="10845" y="4164"/>
                </a:lnTo>
                <a:lnTo>
                  <a:pt x="10889" y="4163"/>
                </a:lnTo>
                <a:lnTo>
                  <a:pt x="10933" y="4161"/>
                </a:lnTo>
                <a:lnTo>
                  <a:pt x="10978" y="4158"/>
                </a:lnTo>
                <a:lnTo>
                  <a:pt x="11022" y="4153"/>
                </a:lnTo>
                <a:lnTo>
                  <a:pt x="11067" y="4147"/>
                </a:lnTo>
                <a:lnTo>
                  <a:pt x="11113" y="4140"/>
                </a:lnTo>
                <a:lnTo>
                  <a:pt x="11158" y="4131"/>
                </a:lnTo>
                <a:lnTo>
                  <a:pt x="11203" y="4121"/>
                </a:lnTo>
                <a:lnTo>
                  <a:pt x="11249" y="4110"/>
                </a:lnTo>
                <a:lnTo>
                  <a:pt x="11295" y="4097"/>
                </a:lnTo>
                <a:lnTo>
                  <a:pt x="11340" y="4083"/>
                </a:lnTo>
                <a:lnTo>
                  <a:pt x="11387" y="4067"/>
                </a:lnTo>
                <a:lnTo>
                  <a:pt x="11433" y="4050"/>
                </a:lnTo>
                <a:lnTo>
                  <a:pt x="11479" y="4032"/>
                </a:lnTo>
                <a:lnTo>
                  <a:pt x="11527" y="4012"/>
                </a:lnTo>
                <a:lnTo>
                  <a:pt x="11574" y="3992"/>
                </a:lnTo>
                <a:lnTo>
                  <a:pt x="11622" y="3969"/>
                </a:lnTo>
                <a:lnTo>
                  <a:pt x="11669" y="3944"/>
                </a:lnTo>
                <a:lnTo>
                  <a:pt x="11716" y="3919"/>
                </a:lnTo>
                <a:lnTo>
                  <a:pt x="11764" y="3893"/>
                </a:lnTo>
                <a:lnTo>
                  <a:pt x="11812" y="3864"/>
                </a:lnTo>
                <a:lnTo>
                  <a:pt x="11860" y="3834"/>
                </a:lnTo>
                <a:lnTo>
                  <a:pt x="11909" y="3804"/>
                </a:lnTo>
                <a:lnTo>
                  <a:pt x="11957" y="3771"/>
                </a:lnTo>
                <a:lnTo>
                  <a:pt x="12005" y="3737"/>
                </a:lnTo>
                <a:lnTo>
                  <a:pt x="12055" y="3702"/>
                </a:lnTo>
                <a:lnTo>
                  <a:pt x="12104" y="3665"/>
                </a:lnTo>
                <a:lnTo>
                  <a:pt x="12153" y="3626"/>
                </a:lnTo>
                <a:lnTo>
                  <a:pt x="12203" y="3586"/>
                </a:lnTo>
                <a:lnTo>
                  <a:pt x="13354" y="3586"/>
                </a:lnTo>
                <a:lnTo>
                  <a:pt x="13812" y="3964"/>
                </a:lnTo>
                <a:lnTo>
                  <a:pt x="14253" y="3532"/>
                </a:lnTo>
                <a:lnTo>
                  <a:pt x="15241" y="3550"/>
                </a:lnTo>
                <a:lnTo>
                  <a:pt x="15345" y="3650"/>
                </a:lnTo>
                <a:lnTo>
                  <a:pt x="15441" y="3751"/>
                </a:lnTo>
                <a:lnTo>
                  <a:pt x="15531" y="3853"/>
                </a:lnTo>
                <a:lnTo>
                  <a:pt x="15613" y="3956"/>
                </a:lnTo>
                <a:lnTo>
                  <a:pt x="15689" y="4061"/>
                </a:lnTo>
                <a:lnTo>
                  <a:pt x="15758" y="4166"/>
                </a:lnTo>
                <a:lnTo>
                  <a:pt x="15821" y="4272"/>
                </a:lnTo>
                <a:lnTo>
                  <a:pt x="15878" y="4381"/>
                </a:lnTo>
                <a:lnTo>
                  <a:pt x="15929" y="4489"/>
                </a:lnTo>
                <a:lnTo>
                  <a:pt x="15973" y="4599"/>
                </a:lnTo>
                <a:lnTo>
                  <a:pt x="16011" y="4709"/>
                </a:lnTo>
                <a:lnTo>
                  <a:pt x="16043" y="4821"/>
                </a:lnTo>
                <a:lnTo>
                  <a:pt x="16070" y="4933"/>
                </a:lnTo>
                <a:lnTo>
                  <a:pt x="16091" y="5046"/>
                </a:lnTo>
                <a:lnTo>
                  <a:pt x="16106" y="5160"/>
                </a:lnTo>
                <a:lnTo>
                  <a:pt x="16116" y="5275"/>
                </a:lnTo>
                <a:lnTo>
                  <a:pt x="16120" y="5391"/>
                </a:lnTo>
                <a:lnTo>
                  <a:pt x="16119" y="5508"/>
                </a:lnTo>
                <a:lnTo>
                  <a:pt x="16112" y="5627"/>
                </a:lnTo>
                <a:lnTo>
                  <a:pt x="16101" y="5745"/>
                </a:lnTo>
                <a:lnTo>
                  <a:pt x="16085" y="5864"/>
                </a:lnTo>
                <a:lnTo>
                  <a:pt x="16064" y="5984"/>
                </a:lnTo>
                <a:lnTo>
                  <a:pt x="16037" y="6105"/>
                </a:lnTo>
                <a:lnTo>
                  <a:pt x="16006" y="6226"/>
                </a:lnTo>
                <a:lnTo>
                  <a:pt x="15971" y="6350"/>
                </a:lnTo>
                <a:lnTo>
                  <a:pt x="15931" y="6473"/>
                </a:lnTo>
                <a:lnTo>
                  <a:pt x="15886" y="6597"/>
                </a:lnTo>
                <a:lnTo>
                  <a:pt x="15838" y="6721"/>
                </a:lnTo>
                <a:lnTo>
                  <a:pt x="15785" y="6846"/>
                </a:lnTo>
                <a:lnTo>
                  <a:pt x="15727" y="6973"/>
                </a:lnTo>
                <a:lnTo>
                  <a:pt x="15667" y="7099"/>
                </a:lnTo>
                <a:lnTo>
                  <a:pt x="15601" y="7226"/>
                </a:lnTo>
                <a:lnTo>
                  <a:pt x="15575" y="7235"/>
                </a:lnTo>
                <a:lnTo>
                  <a:pt x="15549" y="7242"/>
                </a:lnTo>
                <a:lnTo>
                  <a:pt x="15525" y="7248"/>
                </a:lnTo>
                <a:lnTo>
                  <a:pt x="15501" y="7252"/>
                </a:lnTo>
                <a:lnTo>
                  <a:pt x="15479" y="7255"/>
                </a:lnTo>
                <a:lnTo>
                  <a:pt x="15458" y="7256"/>
                </a:lnTo>
                <a:lnTo>
                  <a:pt x="15438" y="7256"/>
                </a:lnTo>
                <a:lnTo>
                  <a:pt x="15419" y="7255"/>
                </a:lnTo>
                <a:lnTo>
                  <a:pt x="15400" y="7252"/>
                </a:lnTo>
                <a:lnTo>
                  <a:pt x="15383" y="7248"/>
                </a:lnTo>
                <a:lnTo>
                  <a:pt x="15366" y="7243"/>
                </a:lnTo>
                <a:lnTo>
                  <a:pt x="15350" y="7236"/>
                </a:lnTo>
                <a:lnTo>
                  <a:pt x="15335" y="7229"/>
                </a:lnTo>
                <a:lnTo>
                  <a:pt x="15321" y="7219"/>
                </a:lnTo>
                <a:lnTo>
                  <a:pt x="15308" y="7209"/>
                </a:lnTo>
                <a:lnTo>
                  <a:pt x="15296" y="7197"/>
                </a:lnTo>
                <a:lnTo>
                  <a:pt x="15284" y="7185"/>
                </a:lnTo>
                <a:lnTo>
                  <a:pt x="15273" y="7171"/>
                </a:lnTo>
                <a:lnTo>
                  <a:pt x="15263" y="7154"/>
                </a:lnTo>
                <a:lnTo>
                  <a:pt x="15253" y="7138"/>
                </a:lnTo>
                <a:lnTo>
                  <a:pt x="15243" y="7121"/>
                </a:lnTo>
                <a:lnTo>
                  <a:pt x="15235" y="7103"/>
                </a:lnTo>
                <a:lnTo>
                  <a:pt x="15227" y="7083"/>
                </a:lnTo>
                <a:lnTo>
                  <a:pt x="15219" y="7063"/>
                </a:lnTo>
                <a:lnTo>
                  <a:pt x="15213" y="7040"/>
                </a:lnTo>
                <a:lnTo>
                  <a:pt x="15206" y="7017"/>
                </a:lnTo>
                <a:lnTo>
                  <a:pt x="15201" y="6994"/>
                </a:lnTo>
                <a:lnTo>
                  <a:pt x="15195" y="6970"/>
                </a:lnTo>
                <a:lnTo>
                  <a:pt x="15191" y="6943"/>
                </a:lnTo>
                <a:lnTo>
                  <a:pt x="15186" y="6917"/>
                </a:lnTo>
                <a:lnTo>
                  <a:pt x="15182" y="6890"/>
                </a:lnTo>
                <a:lnTo>
                  <a:pt x="15179" y="6862"/>
                </a:lnTo>
                <a:lnTo>
                  <a:pt x="15225" y="6787"/>
                </a:lnTo>
                <a:lnTo>
                  <a:pt x="15270" y="6709"/>
                </a:lnTo>
                <a:lnTo>
                  <a:pt x="15309" y="6629"/>
                </a:lnTo>
                <a:lnTo>
                  <a:pt x="15345" y="6547"/>
                </a:lnTo>
                <a:lnTo>
                  <a:pt x="15378" y="6463"/>
                </a:lnTo>
                <a:lnTo>
                  <a:pt x="15408" y="6377"/>
                </a:lnTo>
                <a:lnTo>
                  <a:pt x="15433" y="6289"/>
                </a:lnTo>
                <a:lnTo>
                  <a:pt x="15456" y="6201"/>
                </a:lnTo>
                <a:lnTo>
                  <a:pt x="15474" y="6111"/>
                </a:lnTo>
                <a:lnTo>
                  <a:pt x="15489" y="6022"/>
                </a:lnTo>
                <a:lnTo>
                  <a:pt x="15500" y="5932"/>
                </a:lnTo>
                <a:lnTo>
                  <a:pt x="15508" y="5842"/>
                </a:lnTo>
                <a:lnTo>
                  <a:pt x="15513" y="5752"/>
                </a:lnTo>
                <a:lnTo>
                  <a:pt x="15514" y="5663"/>
                </a:lnTo>
                <a:lnTo>
                  <a:pt x="15512" y="5574"/>
                </a:lnTo>
                <a:lnTo>
                  <a:pt x="15506" y="5486"/>
                </a:lnTo>
                <a:lnTo>
                  <a:pt x="15497" y="5400"/>
                </a:lnTo>
                <a:lnTo>
                  <a:pt x="15485" y="5316"/>
                </a:lnTo>
                <a:lnTo>
                  <a:pt x="15469" y="5234"/>
                </a:lnTo>
                <a:lnTo>
                  <a:pt x="15449" y="5153"/>
                </a:lnTo>
                <a:lnTo>
                  <a:pt x="15427" y="5075"/>
                </a:lnTo>
                <a:lnTo>
                  <a:pt x="15401" y="5001"/>
                </a:lnTo>
                <a:lnTo>
                  <a:pt x="15370" y="4928"/>
                </a:lnTo>
                <a:lnTo>
                  <a:pt x="15338" y="4859"/>
                </a:lnTo>
                <a:lnTo>
                  <a:pt x="15302" y="4794"/>
                </a:lnTo>
                <a:lnTo>
                  <a:pt x="15262" y="4733"/>
                </a:lnTo>
                <a:lnTo>
                  <a:pt x="15218" y="4675"/>
                </a:lnTo>
                <a:lnTo>
                  <a:pt x="15172" y="4622"/>
                </a:lnTo>
                <a:lnTo>
                  <a:pt x="15123" y="4574"/>
                </a:lnTo>
                <a:lnTo>
                  <a:pt x="15070" y="4531"/>
                </a:lnTo>
                <a:lnTo>
                  <a:pt x="15014" y="4493"/>
                </a:lnTo>
                <a:lnTo>
                  <a:pt x="14954" y="4460"/>
                </a:lnTo>
                <a:lnTo>
                  <a:pt x="14918" y="10921"/>
                </a:lnTo>
                <a:lnTo>
                  <a:pt x="14916" y="10971"/>
                </a:lnTo>
                <a:lnTo>
                  <a:pt x="14910" y="11019"/>
                </a:lnTo>
                <a:lnTo>
                  <a:pt x="14900" y="11063"/>
                </a:lnTo>
                <a:lnTo>
                  <a:pt x="14886" y="11106"/>
                </a:lnTo>
                <a:lnTo>
                  <a:pt x="14869" y="11144"/>
                </a:lnTo>
                <a:lnTo>
                  <a:pt x="14849" y="11180"/>
                </a:lnTo>
                <a:lnTo>
                  <a:pt x="14826" y="11213"/>
                </a:lnTo>
                <a:lnTo>
                  <a:pt x="14801" y="11242"/>
                </a:lnTo>
                <a:lnTo>
                  <a:pt x="14773" y="11268"/>
                </a:lnTo>
                <a:lnTo>
                  <a:pt x="14744" y="11292"/>
                </a:lnTo>
                <a:lnTo>
                  <a:pt x="14713" y="11312"/>
                </a:lnTo>
                <a:lnTo>
                  <a:pt x="14680" y="11328"/>
                </a:lnTo>
                <a:lnTo>
                  <a:pt x="14646" y="11341"/>
                </a:lnTo>
                <a:lnTo>
                  <a:pt x="14611" y="11351"/>
                </a:lnTo>
                <a:lnTo>
                  <a:pt x="14576" y="11358"/>
                </a:lnTo>
                <a:lnTo>
                  <a:pt x="14539" y="11361"/>
                </a:lnTo>
                <a:lnTo>
                  <a:pt x="14504" y="11361"/>
                </a:lnTo>
                <a:lnTo>
                  <a:pt x="14468" y="11357"/>
                </a:lnTo>
                <a:lnTo>
                  <a:pt x="14432" y="11350"/>
                </a:lnTo>
                <a:lnTo>
                  <a:pt x="14397" y="11339"/>
                </a:lnTo>
                <a:lnTo>
                  <a:pt x="14363" y="11325"/>
                </a:lnTo>
                <a:lnTo>
                  <a:pt x="14331" y="11307"/>
                </a:lnTo>
                <a:lnTo>
                  <a:pt x="14298" y="11286"/>
                </a:lnTo>
                <a:lnTo>
                  <a:pt x="14269" y="11260"/>
                </a:lnTo>
                <a:lnTo>
                  <a:pt x="14242" y="11231"/>
                </a:lnTo>
                <a:lnTo>
                  <a:pt x="14216" y="11198"/>
                </a:lnTo>
                <a:lnTo>
                  <a:pt x="14193" y="11161"/>
                </a:lnTo>
                <a:lnTo>
                  <a:pt x="14174" y="11121"/>
                </a:lnTo>
                <a:lnTo>
                  <a:pt x="14155" y="11076"/>
                </a:lnTo>
                <a:lnTo>
                  <a:pt x="14142" y="11029"/>
                </a:lnTo>
                <a:lnTo>
                  <a:pt x="14132" y="10977"/>
                </a:lnTo>
                <a:lnTo>
                  <a:pt x="14125" y="10921"/>
                </a:lnTo>
                <a:lnTo>
                  <a:pt x="14099" y="8271"/>
                </a:lnTo>
                <a:lnTo>
                  <a:pt x="14092" y="8209"/>
                </a:lnTo>
                <a:lnTo>
                  <a:pt x="14080" y="8151"/>
                </a:lnTo>
                <a:lnTo>
                  <a:pt x="14062" y="8098"/>
                </a:lnTo>
                <a:lnTo>
                  <a:pt x="14040" y="8047"/>
                </a:lnTo>
                <a:lnTo>
                  <a:pt x="14012" y="8003"/>
                </a:lnTo>
                <a:lnTo>
                  <a:pt x="13982" y="7961"/>
                </a:lnTo>
                <a:lnTo>
                  <a:pt x="13948" y="7924"/>
                </a:lnTo>
                <a:lnTo>
                  <a:pt x="13910" y="7892"/>
                </a:lnTo>
                <a:lnTo>
                  <a:pt x="13869" y="7863"/>
                </a:lnTo>
                <a:lnTo>
                  <a:pt x="13827" y="7839"/>
                </a:lnTo>
                <a:lnTo>
                  <a:pt x="13782" y="7819"/>
                </a:lnTo>
                <a:lnTo>
                  <a:pt x="13735" y="7803"/>
                </a:lnTo>
                <a:lnTo>
                  <a:pt x="13688" y="7791"/>
                </a:lnTo>
                <a:lnTo>
                  <a:pt x="13640" y="7783"/>
                </a:lnTo>
                <a:lnTo>
                  <a:pt x="13590" y="7778"/>
                </a:lnTo>
                <a:lnTo>
                  <a:pt x="13542" y="7778"/>
                </a:lnTo>
                <a:lnTo>
                  <a:pt x="13492" y="7782"/>
                </a:lnTo>
                <a:lnTo>
                  <a:pt x="13444" y="7790"/>
                </a:lnTo>
                <a:lnTo>
                  <a:pt x="13398" y="7802"/>
                </a:lnTo>
                <a:lnTo>
                  <a:pt x="13352" y="7817"/>
                </a:lnTo>
                <a:lnTo>
                  <a:pt x="13308" y="7837"/>
                </a:lnTo>
                <a:lnTo>
                  <a:pt x="13267" y="7860"/>
                </a:lnTo>
                <a:lnTo>
                  <a:pt x="13228" y="7888"/>
                </a:lnTo>
                <a:lnTo>
                  <a:pt x="13192" y="7919"/>
                </a:lnTo>
                <a:lnTo>
                  <a:pt x="13160" y="7953"/>
                </a:lnTo>
                <a:lnTo>
                  <a:pt x="13132" y="7992"/>
                </a:lnTo>
                <a:lnTo>
                  <a:pt x="13108" y="8034"/>
                </a:lnTo>
                <a:lnTo>
                  <a:pt x="13087" y="8080"/>
                </a:lnTo>
                <a:lnTo>
                  <a:pt x="13072" y="8130"/>
                </a:lnTo>
                <a:lnTo>
                  <a:pt x="13063" y="8182"/>
                </a:lnTo>
                <a:lnTo>
                  <a:pt x="13059" y="8240"/>
                </a:lnTo>
                <a:lnTo>
                  <a:pt x="13062" y="8301"/>
                </a:lnTo>
                <a:lnTo>
                  <a:pt x="13066" y="11095"/>
                </a:lnTo>
                <a:lnTo>
                  <a:pt x="13061" y="11138"/>
                </a:lnTo>
                <a:lnTo>
                  <a:pt x="13052" y="11179"/>
                </a:lnTo>
                <a:lnTo>
                  <a:pt x="13040" y="11217"/>
                </a:lnTo>
                <a:lnTo>
                  <a:pt x="13024" y="11252"/>
                </a:lnTo>
                <a:lnTo>
                  <a:pt x="13005" y="11283"/>
                </a:lnTo>
                <a:lnTo>
                  <a:pt x="12984" y="11312"/>
                </a:lnTo>
                <a:lnTo>
                  <a:pt x="12959" y="11338"/>
                </a:lnTo>
                <a:lnTo>
                  <a:pt x="12934" y="11360"/>
                </a:lnTo>
                <a:lnTo>
                  <a:pt x="12906" y="11380"/>
                </a:lnTo>
                <a:lnTo>
                  <a:pt x="12876" y="11398"/>
                </a:lnTo>
                <a:lnTo>
                  <a:pt x="12845" y="11412"/>
                </a:lnTo>
                <a:lnTo>
                  <a:pt x="12811" y="11423"/>
                </a:lnTo>
                <a:lnTo>
                  <a:pt x="12778" y="11431"/>
                </a:lnTo>
                <a:lnTo>
                  <a:pt x="12744" y="11437"/>
                </a:lnTo>
                <a:lnTo>
                  <a:pt x="12709" y="11440"/>
                </a:lnTo>
                <a:lnTo>
                  <a:pt x="12673" y="11440"/>
                </a:lnTo>
                <a:lnTo>
                  <a:pt x="12639" y="11437"/>
                </a:lnTo>
                <a:lnTo>
                  <a:pt x="12604" y="11432"/>
                </a:lnTo>
                <a:lnTo>
                  <a:pt x="12570" y="11423"/>
                </a:lnTo>
                <a:lnTo>
                  <a:pt x="12536" y="11413"/>
                </a:lnTo>
                <a:lnTo>
                  <a:pt x="12504" y="11399"/>
                </a:lnTo>
                <a:lnTo>
                  <a:pt x="12473" y="11383"/>
                </a:lnTo>
                <a:lnTo>
                  <a:pt x="12443" y="11364"/>
                </a:lnTo>
                <a:lnTo>
                  <a:pt x="12414" y="11343"/>
                </a:lnTo>
                <a:lnTo>
                  <a:pt x="12389" y="11319"/>
                </a:lnTo>
                <a:lnTo>
                  <a:pt x="12365" y="11293"/>
                </a:lnTo>
                <a:lnTo>
                  <a:pt x="12344" y="11264"/>
                </a:lnTo>
                <a:lnTo>
                  <a:pt x="12326" y="11233"/>
                </a:lnTo>
                <a:lnTo>
                  <a:pt x="12311" y="11199"/>
                </a:lnTo>
                <a:lnTo>
                  <a:pt x="12299" y="11162"/>
                </a:lnTo>
                <a:lnTo>
                  <a:pt x="12289" y="11124"/>
                </a:lnTo>
                <a:lnTo>
                  <a:pt x="12284" y="11083"/>
                </a:lnTo>
                <a:lnTo>
                  <a:pt x="12293" y="4541"/>
                </a:lnTo>
                <a:lnTo>
                  <a:pt x="12232" y="4573"/>
                </a:lnTo>
                <a:lnTo>
                  <a:pt x="12173" y="4605"/>
                </a:lnTo>
                <a:lnTo>
                  <a:pt x="12113" y="4634"/>
                </a:lnTo>
                <a:lnTo>
                  <a:pt x="12055" y="4662"/>
                </a:lnTo>
                <a:lnTo>
                  <a:pt x="11997" y="4688"/>
                </a:lnTo>
                <a:lnTo>
                  <a:pt x="11941" y="4715"/>
                </a:lnTo>
                <a:lnTo>
                  <a:pt x="11885" y="4739"/>
                </a:lnTo>
                <a:lnTo>
                  <a:pt x="11830" y="4762"/>
                </a:lnTo>
                <a:lnTo>
                  <a:pt x="11776" y="4783"/>
                </a:lnTo>
                <a:lnTo>
                  <a:pt x="11722" y="4805"/>
                </a:lnTo>
                <a:lnTo>
                  <a:pt x="11670" y="4824"/>
                </a:lnTo>
                <a:lnTo>
                  <a:pt x="11617" y="4842"/>
                </a:lnTo>
                <a:lnTo>
                  <a:pt x="11566" y="4859"/>
                </a:lnTo>
                <a:lnTo>
                  <a:pt x="11516" y="4874"/>
                </a:lnTo>
                <a:lnTo>
                  <a:pt x="11465" y="4889"/>
                </a:lnTo>
                <a:lnTo>
                  <a:pt x="11416" y="4903"/>
                </a:lnTo>
                <a:lnTo>
                  <a:pt x="11368" y="4915"/>
                </a:lnTo>
                <a:lnTo>
                  <a:pt x="11320" y="4927"/>
                </a:lnTo>
                <a:lnTo>
                  <a:pt x="11273" y="4937"/>
                </a:lnTo>
                <a:lnTo>
                  <a:pt x="11227" y="4946"/>
                </a:lnTo>
                <a:lnTo>
                  <a:pt x="11180" y="4954"/>
                </a:lnTo>
                <a:lnTo>
                  <a:pt x="11135" y="4961"/>
                </a:lnTo>
                <a:lnTo>
                  <a:pt x="11091" y="4967"/>
                </a:lnTo>
                <a:lnTo>
                  <a:pt x="11046" y="4972"/>
                </a:lnTo>
                <a:lnTo>
                  <a:pt x="11003" y="4976"/>
                </a:lnTo>
                <a:lnTo>
                  <a:pt x="10960" y="4979"/>
                </a:lnTo>
                <a:lnTo>
                  <a:pt x="10917" y="4981"/>
                </a:lnTo>
                <a:lnTo>
                  <a:pt x="10875" y="4982"/>
                </a:lnTo>
                <a:lnTo>
                  <a:pt x="10835" y="4982"/>
                </a:lnTo>
                <a:lnTo>
                  <a:pt x="10793" y="4981"/>
                </a:lnTo>
                <a:lnTo>
                  <a:pt x="10753" y="4979"/>
                </a:lnTo>
                <a:lnTo>
                  <a:pt x="10714" y="4977"/>
                </a:lnTo>
                <a:lnTo>
                  <a:pt x="10714" y="7784"/>
                </a:lnTo>
                <a:lnTo>
                  <a:pt x="10713" y="7825"/>
                </a:lnTo>
                <a:lnTo>
                  <a:pt x="10710" y="7864"/>
                </a:lnTo>
                <a:lnTo>
                  <a:pt x="10704" y="7904"/>
                </a:lnTo>
                <a:lnTo>
                  <a:pt x="10698" y="7943"/>
                </a:lnTo>
                <a:lnTo>
                  <a:pt x="10689" y="7981"/>
                </a:lnTo>
                <a:lnTo>
                  <a:pt x="10677" y="8019"/>
                </a:lnTo>
                <a:lnTo>
                  <a:pt x="10665" y="8055"/>
                </a:lnTo>
                <a:lnTo>
                  <a:pt x="10651" y="8092"/>
                </a:lnTo>
                <a:lnTo>
                  <a:pt x="10635" y="8127"/>
                </a:lnTo>
                <a:lnTo>
                  <a:pt x="10618" y="8160"/>
                </a:lnTo>
                <a:lnTo>
                  <a:pt x="10599" y="8193"/>
                </a:lnTo>
                <a:lnTo>
                  <a:pt x="10578" y="8226"/>
                </a:lnTo>
                <a:lnTo>
                  <a:pt x="10556" y="8257"/>
                </a:lnTo>
                <a:lnTo>
                  <a:pt x="10532" y="8286"/>
                </a:lnTo>
                <a:lnTo>
                  <a:pt x="10507" y="8316"/>
                </a:lnTo>
                <a:lnTo>
                  <a:pt x="10481" y="8343"/>
                </a:lnTo>
                <a:lnTo>
                  <a:pt x="10454" y="8369"/>
                </a:lnTo>
                <a:lnTo>
                  <a:pt x="10426" y="8394"/>
                </a:lnTo>
                <a:lnTo>
                  <a:pt x="10395" y="8418"/>
                </a:lnTo>
                <a:lnTo>
                  <a:pt x="10364" y="8440"/>
                </a:lnTo>
                <a:lnTo>
                  <a:pt x="10332" y="8461"/>
                </a:lnTo>
                <a:lnTo>
                  <a:pt x="10299" y="8480"/>
                </a:lnTo>
                <a:lnTo>
                  <a:pt x="10265" y="8497"/>
                </a:lnTo>
                <a:lnTo>
                  <a:pt x="10230" y="8514"/>
                </a:lnTo>
                <a:lnTo>
                  <a:pt x="10194" y="8528"/>
                </a:lnTo>
                <a:lnTo>
                  <a:pt x="10158" y="8540"/>
                </a:lnTo>
                <a:lnTo>
                  <a:pt x="10120" y="8551"/>
                </a:lnTo>
                <a:lnTo>
                  <a:pt x="10082" y="8559"/>
                </a:lnTo>
                <a:lnTo>
                  <a:pt x="10044" y="8566"/>
                </a:lnTo>
                <a:lnTo>
                  <a:pt x="10003" y="8571"/>
                </a:lnTo>
                <a:lnTo>
                  <a:pt x="9964" y="8574"/>
                </a:lnTo>
                <a:lnTo>
                  <a:pt x="9924" y="8575"/>
                </a:lnTo>
                <a:lnTo>
                  <a:pt x="790" y="8575"/>
                </a:lnTo>
                <a:lnTo>
                  <a:pt x="750" y="8574"/>
                </a:lnTo>
                <a:lnTo>
                  <a:pt x="709" y="8571"/>
                </a:lnTo>
                <a:lnTo>
                  <a:pt x="670" y="8566"/>
                </a:lnTo>
                <a:lnTo>
                  <a:pt x="632" y="8559"/>
                </a:lnTo>
                <a:lnTo>
                  <a:pt x="593" y="8551"/>
                </a:lnTo>
                <a:lnTo>
                  <a:pt x="556" y="8540"/>
                </a:lnTo>
                <a:lnTo>
                  <a:pt x="519" y="8528"/>
                </a:lnTo>
                <a:lnTo>
                  <a:pt x="484" y="8514"/>
                </a:lnTo>
                <a:lnTo>
                  <a:pt x="448" y="8497"/>
                </a:lnTo>
                <a:lnTo>
                  <a:pt x="414" y="8480"/>
                </a:lnTo>
                <a:lnTo>
                  <a:pt x="381" y="8461"/>
                </a:lnTo>
                <a:lnTo>
                  <a:pt x="349" y="8440"/>
                </a:lnTo>
                <a:lnTo>
                  <a:pt x="318" y="8418"/>
                </a:lnTo>
                <a:lnTo>
                  <a:pt x="288" y="8394"/>
                </a:lnTo>
                <a:lnTo>
                  <a:pt x="260" y="8369"/>
                </a:lnTo>
                <a:lnTo>
                  <a:pt x="232" y="8343"/>
                </a:lnTo>
                <a:lnTo>
                  <a:pt x="206" y="8316"/>
                </a:lnTo>
                <a:lnTo>
                  <a:pt x="181" y="8286"/>
                </a:lnTo>
                <a:lnTo>
                  <a:pt x="157" y="8257"/>
                </a:lnTo>
                <a:lnTo>
                  <a:pt x="135" y="8226"/>
                </a:lnTo>
                <a:lnTo>
                  <a:pt x="115" y="8193"/>
                </a:lnTo>
                <a:lnTo>
                  <a:pt x="96" y="8160"/>
                </a:lnTo>
                <a:lnTo>
                  <a:pt x="79" y="8127"/>
                </a:lnTo>
                <a:lnTo>
                  <a:pt x="62" y="8092"/>
                </a:lnTo>
                <a:lnTo>
                  <a:pt x="48" y="8055"/>
                </a:lnTo>
                <a:lnTo>
                  <a:pt x="35" y="8019"/>
                </a:lnTo>
                <a:lnTo>
                  <a:pt x="25" y="7981"/>
                </a:lnTo>
                <a:lnTo>
                  <a:pt x="16" y="7943"/>
                </a:lnTo>
                <a:lnTo>
                  <a:pt x="9" y="7904"/>
                </a:lnTo>
                <a:lnTo>
                  <a:pt x="4" y="7864"/>
                </a:lnTo>
                <a:lnTo>
                  <a:pt x="1" y="7825"/>
                </a:lnTo>
                <a:lnTo>
                  <a:pt x="0" y="7784"/>
                </a:lnTo>
                <a:lnTo>
                  <a:pt x="0" y="792"/>
                </a:lnTo>
                <a:lnTo>
                  <a:pt x="1" y="751"/>
                </a:lnTo>
                <a:lnTo>
                  <a:pt x="4" y="711"/>
                </a:lnTo>
                <a:lnTo>
                  <a:pt x="9" y="672"/>
                </a:lnTo>
                <a:lnTo>
                  <a:pt x="16" y="633"/>
                </a:lnTo>
                <a:lnTo>
                  <a:pt x="25" y="595"/>
                </a:lnTo>
                <a:lnTo>
                  <a:pt x="35" y="557"/>
                </a:lnTo>
                <a:lnTo>
                  <a:pt x="48" y="520"/>
                </a:lnTo>
                <a:lnTo>
                  <a:pt x="62" y="485"/>
                </a:lnTo>
                <a:lnTo>
                  <a:pt x="79" y="449"/>
                </a:lnTo>
                <a:lnTo>
                  <a:pt x="96" y="415"/>
                </a:lnTo>
                <a:lnTo>
                  <a:pt x="115" y="382"/>
                </a:lnTo>
                <a:lnTo>
                  <a:pt x="135" y="349"/>
                </a:lnTo>
                <a:lnTo>
                  <a:pt x="157" y="319"/>
                </a:lnTo>
                <a:lnTo>
                  <a:pt x="181" y="289"/>
                </a:lnTo>
                <a:lnTo>
                  <a:pt x="206" y="261"/>
                </a:lnTo>
                <a:lnTo>
                  <a:pt x="232" y="232"/>
                </a:lnTo>
                <a:lnTo>
                  <a:pt x="260" y="206"/>
                </a:lnTo>
                <a:lnTo>
                  <a:pt x="288" y="182"/>
                </a:lnTo>
                <a:lnTo>
                  <a:pt x="318" y="158"/>
                </a:lnTo>
                <a:lnTo>
                  <a:pt x="349" y="135"/>
                </a:lnTo>
                <a:lnTo>
                  <a:pt x="381" y="115"/>
                </a:lnTo>
                <a:lnTo>
                  <a:pt x="414" y="96"/>
                </a:lnTo>
                <a:lnTo>
                  <a:pt x="448" y="79"/>
                </a:lnTo>
                <a:lnTo>
                  <a:pt x="484" y="63"/>
                </a:lnTo>
                <a:lnTo>
                  <a:pt x="519" y="48"/>
                </a:lnTo>
                <a:lnTo>
                  <a:pt x="556" y="35"/>
                </a:lnTo>
                <a:lnTo>
                  <a:pt x="593" y="25"/>
                </a:lnTo>
                <a:lnTo>
                  <a:pt x="632" y="16"/>
                </a:lnTo>
                <a:lnTo>
                  <a:pt x="670" y="9"/>
                </a:lnTo>
                <a:lnTo>
                  <a:pt x="709" y="4"/>
                </a:lnTo>
                <a:lnTo>
                  <a:pt x="750" y="1"/>
                </a:lnTo>
                <a:lnTo>
                  <a:pt x="790" y="0"/>
                </a:lnTo>
                <a:close/>
                <a:moveTo>
                  <a:pt x="13228" y="6199"/>
                </a:moveTo>
                <a:lnTo>
                  <a:pt x="13821" y="4019"/>
                </a:lnTo>
                <a:lnTo>
                  <a:pt x="14361" y="6091"/>
                </a:lnTo>
                <a:lnTo>
                  <a:pt x="13857" y="6739"/>
                </a:lnTo>
                <a:lnTo>
                  <a:pt x="13228" y="6199"/>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pic>
        <p:nvPicPr>
          <p:cNvPr id="77" name="Picture 2" descr="Image result for Chatbot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94549" y="297447"/>
            <a:ext cx="1076743" cy="107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2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&amp; Where LatentView Can Help</a:t>
            </a:r>
          </a:p>
        </p:txBody>
      </p:sp>
      <p:sp>
        <p:nvSpPr>
          <p:cNvPr id="25" name="Rectangle 24">
            <a:extLst>
              <a:ext uri="{FF2B5EF4-FFF2-40B4-BE49-F238E27FC236}">
                <a16:creationId xmlns:a16="http://schemas.microsoft.com/office/drawing/2014/main" id="{E62502E3-F0E1-4A1B-82AC-97A70474BC1C}"/>
              </a:ext>
            </a:extLst>
          </p:cNvPr>
          <p:cNvSpPr/>
          <p:nvPr/>
        </p:nvSpPr>
        <p:spPr>
          <a:xfrm>
            <a:off x="684658" y="2094067"/>
            <a:ext cx="3081484" cy="4196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sp>
        <p:nvSpPr>
          <p:cNvPr id="26" name="Rectangle: Rounded Corners 2">
            <a:extLst>
              <a:ext uri="{FF2B5EF4-FFF2-40B4-BE49-F238E27FC236}">
                <a16:creationId xmlns:a16="http://schemas.microsoft.com/office/drawing/2014/main" id="{18107093-4946-4DED-9A06-824BFEA1DDBE}"/>
              </a:ext>
            </a:extLst>
          </p:cNvPr>
          <p:cNvSpPr/>
          <p:nvPr/>
        </p:nvSpPr>
        <p:spPr>
          <a:xfrm>
            <a:off x="688681" y="1697975"/>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Palantir</a:t>
            </a:r>
          </a:p>
        </p:txBody>
      </p:sp>
      <p:sp>
        <p:nvSpPr>
          <p:cNvPr id="27" name="Rectangle: Rounded Corners 22">
            <a:extLst>
              <a:ext uri="{FF2B5EF4-FFF2-40B4-BE49-F238E27FC236}">
                <a16:creationId xmlns:a16="http://schemas.microsoft.com/office/drawing/2014/main" id="{3518766E-2E80-4F5B-828A-2925BABDBC23}"/>
              </a:ext>
            </a:extLst>
          </p:cNvPr>
          <p:cNvSpPr/>
          <p:nvPr/>
        </p:nvSpPr>
        <p:spPr>
          <a:xfrm>
            <a:off x="4571567" y="1697975"/>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Custom Application</a:t>
            </a:r>
          </a:p>
        </p:txBody>
      </p:sp>
      <p:sp>
        <p:nvSpPr>
          <p:cNvPr id="28" name="Rectangle: Rounded Corners 23">
            <a:extLst>
              <a:ext uri="{FF2B5EF4-FFF2-40B4-BE49-F238E27FC236}">
                <a16:creationId xmlns:a16="http://schemas.microsoft.com/office/drawing/2014/main" id="{8632C9DE-7A6A-4A13-81FE-0F2E4A60AC72}"/>
              </a:ext>
            </a:extLst>
          </p:cNvPr>
          <p:cNvSpPr/>
          <p:nvPr/>
        </p:nvSpPr>
        <p:spPr>
          <a:xfrm>
            <a:off x="8431266" y="1694423"/>
            <a:ext cx="3081484" cy="33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Analytics</a:t>
            </a:r>
          </a:p>
        </p:txBody>
      </p:sp>
      <p:pic>
        <p:nvPicPr>
          <p:cNvPr id="29" name="Picture 4" descr="https://static.thenounproject.com/png/158271-200.png">
            <a:extLst>
              <a:ext uri="{FF2B5EF4-FFF2-40B4-BE49-F238E27FC236}">
                <a16:creationId xmlns:a16="http://schemas.microsoft.com/office/drawing/2014/main" id="{8AEF1B22-F89E-478B-9578-ECE238A1D1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39" t="15740" r="11739" b="38347"/>
          <a:stretch/>
        </p:blipFill>
        <p:spPr bwMode="auto">
          <a:xfrm>
            <a:off x="9705110" y="995292"/>
            <a:ext cx="724345" cy="4346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tatic.thenounproject.com/png/1430857-200.png">
            <a:extLst>
              <a:ext uri="{FF2B5EF4-FFF2-40B4-BE49-F238E27FC236}">
                <a16:creationId xmlns:a16="http://schemas.microsoft.com/office/drawing/2014/main" id="{4470DB3A-C040-4B8B-A298-0AF4C6F1B2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171" y="888828"/>
            <a:ext cx="724344" cy="7243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https://static.thenounproject.com/png/1658749-200.png">
            <a:extLst>
              <a:ext uri="{FF2B5EF4-FFF2-40B4-BE49-F238E27FC236}">
                <a16:creationId xmlns:a16="http://schemas.microsoft.com/office/drawing/2014/main" id="{5D507A88-C46C-45B3-85AC-0E23B7173C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6661" y="2328227"/>
            <a:ext cx="588773" cy="58877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s://static.thenounproject.com/png/627189-200.png">
            <a:extLst>
              <a:ext uri="{FF2B5EF4-FFF2-40B4-BE49-F238E27FC236}">
                <a16:creationId xmlns:a16="http://schemas.microsoft.com/office/drawing/2014/main" id="{A712A9BD-5771-4D6D-8152-1B6D9A5CCE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2739" y="2328227"/>
            <a:ext cx="588773" cy="58877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A7FBC5CB-CA51-44C8-93BA-D59760BE1157}"/>
              </a:ext>
            </a:extLst>
          </p:cNvPr>
          <p:cNvCxnSpPr>
            <a:cxnSpLocks/>
            <a:stCxn id="31" idx="2"/>
          </p:cNvCxnSpPr>
          <p:nvPr/>
        </p:nvCxnSpPr>
        <p:spPr>
          <a:xfrm>
            <a:off x="1391048" y="2917000"/>
            <a:ext cx="294385" cy="45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658A01A-6186-4DC3-B134-90043F8E18B6}"/>
              </a:ext>
            </a:extLst>
          </p:cNvPr>
          <p:cNvCxnSpPr>
            <a:cxnSpLocks/>
          </p:cNvCxnSpPr>
          <p:nvPr/>
        </p:nvCxnSpPr>
        <p:spPr>
          <a:xfrm>
            <a:off x="2268292" y="2942797"/>
            <a:ext cx="0" cy="469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ACE9515-CBB0-429B-9CF5-433C30279EB7}"/>
              </a:ext>
            </a:extLst>
          </p:cNvPr>
          <p:cNvCxnSpPr>
            <a:cxnSpLocks/>
          </p:cNvCxnSpPr>
          <p:nvPr/>
        </p:nvCxnSpPr>
        <p:spPr>
          <a:xfrm flipH="1">
            <a:off x="2851152" y="2942797"/>
            <a:ext cx="214428" cy="43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8035832-1F50-493A-BAAF-4CB956B4B602}"/>
              </a:ext>
            </a:extLst>
          </p:cNvPr>
          <p:cNvSpPr/>
          <p:nvPr/>
        </p:nvSpPr>
        <p:spPr bwMode="auto">
          <a:xfrm>
            <a:off x="1122081" y="3459577"/>
            <a:ext cx="2212395" cy="753839"/>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Unstructured or Structured Data Collaboration and Storage API’s from different sources</a:t>
            </a:r>
          </a:p>
        </p:txBody>
      </p:sp>
      <p:sp>
        <p:nvSpPr>
          <p:cNvPr id="37" name="Rectangle 36">
            <a:extLst>
              <a:ext uri="{FF2B5EF4-FFF2-40B4-BE49-F238E27FC236}">
                <a16:creationId xmlns:a16="http://schemas.microsoft.com/office/drawing/2014/main" id="{A4BF8A8C-FC4F-4332-8E5D-8E2CF8CBC98D}"/>
              </a:ext>
            </a:extLst>
          </p:cNvPr>
          <p:cNvSpPr/>
          <p:nvPr/>
        </p:nvSpPr>
        <p:spPr bwMode="auto">
          <a:xfrm>
            <a:off x="1122081" y="4460681"/>
            <a:ext cx="2212395" cy="971980"/>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Processing, Data Management and Transformation into Palantir Data Store (ETL) as Objects</a:t>
            </a:r>
          </a:p>
        </p:txBody>
      </p:sp>
      <p:sp>
        <p:nvSpPr>
          <p:cNvPr id="38" name="Down Arrow 89">
            <a:extLst>
              <a:ext uri="{FF2B5EF4-FFF2-40B4-BE49-F238E27FC236}">
                <a16:creationId xmlns:a16="http://schemas.microsoft.com/office/drawing/2014/main" id="{C11B9D73-DB6D-4ABE-94E8-0310E5AC9AD2}"/>
              </a:ext>
            </a:extLst>
          </p:cNvPr>
          <p:cNvSpPr/>
          <p:nvPr/>
        </p:nvSpPr>
        <p:spPr bwMode="auto">
          <a:xfrm>
            <a:off x="2140901" y="5442651"/>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39" name="Picture 38">
            <a:extLst>
              <a:ext uri="{FF2B5EF4-FFF2-40B4-BE49-F238E27FC236}">
                <a16:creationId xmlns:a16="http://schemas.microsoft.com/office/drawing/2014/main" id="{15F36FCA-F3BA-4E41-804B-0963429D099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5393" b="-930"/>
          <a:stretch/>
        </p:blipFill>
        <p:spPr>
          <a:xfrm>
            <a:off x="2745255" y="1743571"/>
            <a:ext cx="258456" cy="255088"/>
          </a:xfrm>
          <a:prstGeom prst="rect">
            <a:avLst/>
          </a:prstGeom>
        </p:spPr>
      </p:pic>
      <p:sp>
        <p:nvSpPr>
          <p:cNvPr id="40" name="Down Arrow 89">
            <a:extLst>
              <a:ext uri="{FF2B5EF4-FFF2-40B4-BE49-F238E27FC236}">
                <a16:creationId xmlns:a16="http://schemas.microsoft.com/office/drawing/2014/main" id="{A559FA87-C8D3-47EF-9C83-53B0C721A9DD}"/>
              </a:ext>
            </a:extLst>
          </p:cNvPr>
          <p:cNvSpPr/>
          <p:nvPr/>
        </p:nvSpPr>
        <p:spPr bwMode="auto">
          <a:xfrm>
            <a:off x="2123874" y="422340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41" name="Picture 16" descr="https://static.thenounproject.com/png/1248998-200.png">
            <a:extLst>
              <a:ext uri="{FF2B5EF4-FFF2-40B4-BE49-F238E27FC236}">
                <a16:creationId xmlns:a16="http://schemas.microsoft.com/office/drawing/2014/main" id="{82AB8D76-2F1F-4B7D-8D66-C4E2A66F04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5278" y="930605"/>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https://static.thenounproject.com/png/1658773-200.png">
            <a:extLst>
              <a:ext uri="{FF2B5EF4-FFF2-40B4-BE49-F238E27FC236}">
                <a16:creationId xmlns:a16="http://schemas.microsoft.com/office/drawing/2014/main" id="{87FFA91B-ABE6-4808-AB69-45A6AEA169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9699" y="2328227"/>
            <a:ext cx="588774" cy="588774"/>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6AB7E49E-D4FB-4F85-9B91-1CF72002A75B}"/>
              </a:ext>
            </a:extLst>
          </p:cNvPr>
          <p:cNvSpPr/>
          <p:nvPr/>
        </p:nvSpPr>
        <p:spPr>
          <a:xfrm>
            <a:off x="4571567" y="2100450"/>
            <a:ext cx="3081484" cy="4166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sp>
        <p:nvSpPr>
          <p:cNvPr id="44" name="Rectangle 43">
            <a:extLst>
              <a:ext uri="{FF2B5EF4-FFF2-40B4-BE49-F238E27FC236}">
                <a16:creationId xmlns:a16="http://schemas.microsoft.com/office/drawing/2014/main" id="{4002AF6A-C492-4914-A619-92BBE14ADFF1}"/>
              </a:ext>
            </a:extLst>
          </p:cNvPr>
          <p:cNvSpPr/>
          <p:nvPr/>
        </p:nvSpPr>
        <p:spPr>
          <a:xfrm>
            <a:off x="8426323" y="2084077"/>
            <a:ext cx="3248842" cy="4196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pic>
        <p:nvPicPr>
          <p:cNvPr id="45" name="Picture 44">
            <a:extLst>
              <a:ext uri="{FF2B5EF4-FFF2-40B4-BE49-F238E27FC236}">
                <a16:creationId xmlns:a16="http://schemas.microsoft.com/office/drawing/2014/main" id="{26A10468-033F-459D-8AFE-72BB92145EC2}"/>
              </a:ext>
            </a:extLst>
          </p:cNvPr>
          <p:cNvPicPr>
            <a:picLocks noChangeAspect="1"/>
          </p:cNvPicPr>
          <p:nvPr/>
        </p:nvPicPr>
        <p:blipFill>
          <a:blip r:embed="rId9"/>
          <a:stretch>
            <a:fillRect/>
          </a:stretch>
        </p:blipFill>
        <p:spPr>
          <a:xfrm>
            <a:off x="1744417" y="5679926"/>
            <a:ext cx="1047750" cy="609600"/>
          </a:xfrm>
          <a:prstGeom prst="rect">
            <a:avLst/>
          </a:prstGeom>
        </p:spPr>
      </p:pic>
      <p:pic>
        <p:nvPicPr>
          <p:cNvPr id="46" name="Picture 45">
            <a:extLst>
              <a:ext uri="{FF2B5EF4-FFF2-40B4-BE49-F238E27FC236}">
                <a16:creationId xmlns:a16="http://schemas.microsoft.com/office/drawing/2014/main" id="{2D7AFA55-39EE-487B-BB95-289E8EA2EBBC}"/>
              </a:ext>
            </a:extLst>
          </p:cNvPr>
          <p:cNvPicPr>
            <a:picLocks noChangeAspect="1"/>
          </p:cNvPicPr>
          <p:nvPr/>
        </p:nvPicPr>
        <p:blipFill>
          <a:blip r:embed="rId10"/>
          <a:stretch>
            <a:fillRect/>
          </a:stretch>
        </p:blipFill>
        <p:spPr>
          <a:xfrm>
            <a:off x="6158821" y="2217956"/>
            <a:ext cx="1418841" cy="1618540"/>
          </a:xfrm>
          <a:prstGeom prst="rect">
            <a:avLst/>
          </a:prstGeom>
        </p:spPr>
      </p:pic>
      <p:sp>
        <p:nvSpPr>
          <p:cNvPr id="47" name="Rectangle 46">
            <a:extLst>
              <a:ext uri="{FF2B5EF4-FFF2-40B4-BE49-F238E27FC236}">
                <a16:creationId xmlns:a16="http://schemas.microsoft.com/office/drawing/2014/main" id="{57D5888D-1AD7-4AED-AEA6-12EADF35E48F}"/>
              </a:ext>
            </a:extLst>
          </p:cNvPr>
          <p:cNvSpPr/>
          <p:nvPr/>
        </p:nvSpPr>
        <p:spPr bwMode="auto">
          <a:xfrm>
            <a:off x="4670997" y="2232476"/>
            <a:ext cx="1487824" cy="1513800"/>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Client Connection API provides the link for Searching and Extraction of Entity Objects</a:t>
            </a:r>
          </a:p>
        </p:txBody>
      </p:sp>
      <p:sp>
        <p:nvSpPr>
          <p:cNvPr id="48" name="Down Arrow 89">
            <a:extLst>
              <a:ext uri="{FF2B5EF4-FFF2-40B4-BE49-F238E27FC236}">
                <a16:creationId xmlns:a16="http://schemas.microsoft.com/office/drawing/2014/main" id="{10221AC9-0B4F-405F-9921-36013DDFF104}"/>
              </a:ext>
            </a:extLst>
          </p:cNvPr>
          <p:cNvSpPr/>
          <p:nvPr/>
        </p:nvSpPr>
        <p:spPr bwMode="auto">
          <a:xfrm>
            <a:off x="6018254" y="3741065"/>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F5FCF9D7-C3C6-42BA-B253-F4F680B17C2A}"/>
              </a:ext>
            </a:extLst>
          </p:cNvPr>
          <p:cNvSpPr/>
          <p:nvPr/>
        </p:nvSpPr>
        <p:spPr bwMode="auto">
          <a:xfrm>
            <a:off x="4670997" y="3992344"/>
            <a:ext cx="1487824" cy="895098"/>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solidFill>
                  <a:srgbClr val="025D8C"/>
                </a:solidFill>
                <a:latin typeface="Arial" panose="020B0604020202020204" pitchFamily="34" charset="0"/>
                <a:ea typeface="Segoe UI" panose="020B0502040204020203" pitchFamily="34" charset="0"/>
                <a:cs typeface="Arial" panose="020B0604020202020204" pitchFamily="34" charset="0"/>
              </a:rPr>
              <a:t>Programmatically Query, Modify, Export Information into the application</a:t>
            </a:r>
          </a:p>
        </p:txBody>
      </p:sp>
      <p:sp>
        <p:nvSpPr>
          <p:cNvPr id="50" name="Down Arrow 89">
            <a:extLst>
              <a:ext uri="{FF2B5EF4-FFF2-40B4-BE49-F238E27FC236}">
                <a16:creationId xmlns:a16="http://schemas.microsoft.com/office/drawing/2014/main" id="{88C2E544-1627-4604-9469-5D65332E24A9}"/>
              </a:ext>
            </a:extLst>
          </p:cNvPr>
          <p:cNvSpPr/>
          <p:nvPr/>
        </p:nvSpPr>
        <p:spPr bwMode="auto">
          <a:xfrm>
            <a:off x="6037958" y="490254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51" name="Picture 4" descr="https://static.thenounproject.com/png/1902935-200.png">
            <a:extLst>
              <a:ext uri="{FF2B5EF4-FFF2-40B4-BE49-F238E27FC236}">
                <a16:creationId xmlns:a16="http://schemas.microsoft.com/office/drawing/2014/main" id="{216A2363-ED9B-44DF-881F-CCDBB97995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4736" y="3954002"/>
            <a:ext cx="842400" cy="89509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Image result for django icon">
            <a:extLst>
              <a:ext uri="{FF2B5EF4-FFF2-40B4-BE49-F238E27FC236}">
                <a16:creationId xmlns:a16="http://schemas.microsoft.com/office/drawing/2014/main" id="{AAF627A9-5A4F-4CF8-B3B7-330FD811635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13447" y="5457839"/>
            <a:ext cx="495278" cy="5778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8" descr="Image result for REST API icon">
            <a:extLst>
              <a:ext uri="{FF2B5EF4-FFF2-40B4-BE49-F238E27FC236}">
                <a16:creationId xmlns:a16="http://schemas.microsoft.com/office/drawing/2014/main" id="{CDA6C50B-9813-43F0-B8E6-A4F516071FDE}"/>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6532395" y="5454894"/>
            <a:ext cx="585509" cy="5094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https://cloud.githubusercontent.com/assets/464822/20228152/d3f36dc2-a804-11e6-80ff-51ada2d13ea7.png">
            <a:extLst>
              <a:ext uri="{FF2B5EF4-FFF2-40B4-BE49-F238E27FC236}">
                <a16:creationId xmlns:a16="http://schemas.microsoft.com/office/drawing/2014/main" id="{146B0FBE-2567-4DFE-BE35-9927F868BF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73883" y="5496235"/>
            <a:ext cx="495278" cy="495278"/>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126">
            <a:extLst>
              <a:ext uri="{FF2B5EF4-FFF2-40B4-BE49-F238E27FC236}">
                <a16:creationId xmlns:a16="http://schemas.microsoft.com/office/drawing/2014/main" id="{190DDFBA-140C-47B1-973F-439CBA3FE62B}"/>
              </a:ext>
            </a:extLst>
          </p:cNvPr>
          <p:cNvSpPr/>
          <p:nvPr/>
        </p:nvSpPr>
        <p:spPr bwMode="auto">
          <a:xfrm>
            <a:off x="4670997" y="5140566"/>
            <a:ext cx="2842465" cy="895097"/>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56" name="TextBox 55">
            <a:extLst>
              <a:ext uri="{FF2B5EF4-FFF2-40B4-BE49-F238E27FC236}">
                <a16:creationId xmlns:a16="http://schemas.microsoft.com/office/drawing/2014/main" id="{7645ED66-27C2-4DAA-947C-C93E5492108A}"/>
              </a:ext>
            </a:extLst>
          </p:cNvPr>
          <p:cNvSpPr txBox="1"/>
          <p:nvPr/>
        </p:nvSpPr>
        <p:spPr>
          <a:xfrm>
            <a:off x="4755569" y="5147254"/>
            <a:ext cx="2593422" cy="276999"/>
          </a:xfrm>
          <a:prstGeom prst="rect">
            <a:avLst/>
          </a:prstGeom>
          <a:noFill/>
        </p:spPr>
        <p:txBody>
          <a:bodyPr wrap="square" rtlCol="0">
            <a:spAutoFit/>
          </a:bodyPr>
          <a:lstStyle/>
          <a:p>
            <a:r>
              <a:rPr lang="en-US" sz="1200" dirty="0"/>
              <a:t>Application - Blueprint, Django &amp; REST</a:t>
            </a:r>
          </a:p>
        </p:txBody>
      </p:sp>
      <p:pic>
        <p:nvPicPr>
          <p:cNvPr id="57" name="Picture 22" descr="https://static.thenounproject.com/png/1870371-200.png">
            <a:extLst>
              <a:ext uri="{FF2B5EF4-FFF2-40B4-BE49-F238E27FC236}">
                <a16:creationId xmlns:a16="http://schemas.microsoft.com/office/drawing/2014/main" id="{50941FB5-6312-4813-B909-029E816D305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78702" y="2289441"/>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6" descr="https://static.thenounproject.com/png/1551503-200.png">
            <a:extLst>
              <a:ext uri="{FF2B5EF4-FFF2-40B4-BE49-F238E27FC236}">
                <a16:creationId xmlns:a16="http://schemas.microsoft.com/office/drawing/2014/main" id="{9202F963-9526-455F-AF3A-FBB605CEC65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726272" y="2304106"/>
            <a:ext cx="724345" cy="72434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8" descr="https://static.thenounproject.com/png/1502716-200.png">
            <a:extLst>
              <a:ext uri="{FF2B5EF4-FFF2-40B4-BE49-F238E27FC236}">
                <a16:creationId xmlns:a16="http://schemas.microsoft.com/office/drawing/2014/main" id="{B6F00714-BDBC-4D92-AAE2-E3605A789F5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64243" y="2326247"/>
            <a:ext cx="724345" cy="724345"/>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le 126">
            <a:extLst>
              <a:ext uri="{FF2B5EF4-FFF2-40B4-BE49-F238E27FC236}">
                <a16:creationId xmlns:a16="http://schemas.microsoft.com/office/drawing/2014/main" id="{1FB89E32-27DE-4215-B363-E894532717E0}"/>
              </a:ext>
            </a:extLst>
          </p:cNvPr>
          <p:cNvSpPr/>
          <p:nvPr/>
        </p:nvSpPr>
        <p:spPr bwMode="auto">
          <a:xfrm>
            <a:off x="8583071" y="2260042"/>
            <a:ext cx="2842465" cy="895097"/>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61" name="Down Arrow 89">
            <a:extLst>
              <a:ext uri="{FF2B5EF4-FFF2-40B4-BE49-F238E27FC236}">
                <a16:creationId xmlns:a16="http://schemas.microsoft.com/office/drawing/2014/main" id="{22734D89-31B0-4C97-8040-5B65BCB319C2}"/>
              </a:ext>
            </a:extLst>
          </p:cNvPr>
          <p:cNvSpPr/>
          <p:nvPr/>
        </p:nvSpPr>
        <p:spPr bwMode="auto">
          <a:xfrm>
            <a:off x="9853538" y="3169793"/>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62" name="Rectangle 61">
            <a:extLst>
              <a:ext uri="{FF2B5EF4-FFF2-40B4-BE49-F238E27FC236}">
                <a16:creationId xmlns:a16="http://schemas.microsoft.com/office/drawing/2014/main" id="{3992B4C1-4174-4384-AD3A-1D9CE78BC5F0}"/>
              </a:ext>
            </a:extLst>
          </p:cNvPr>
          <p:cNvSpPr/>
          <p:nvPr/>
        </p:nvSpPr>
        <p:spPr bwMode="auto">
          <a:xfrm>
            <a:off x="8583072" y="3388068"/>
            <a:ext cx="2587110" cy="953615"/>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lvl="1"/>
            <a:r>
              <a:rPr lang="en-US" sz="1200" b="1" dirty="0">
                <a:solidFill>
                  <a:srgbClr val="025D8C"/>
                </a:solidFill>
                <a:latin typeface="Arial" panose="020B0604020202020204" pitchFamily="34" charset="0"/>
                <a:ea typeface="Segoe UI" panose="020B0502040204020203" pitchFamily="34" charset="0"/>
                <a:cs typeface="Arial" panose="020B0604020202020204" pitchFamily="34" charset="0"/>
              </a:rPr>
              <a:t>Hercules API</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Automated Analysis</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Anomaly Detection </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Behavioral Pattern Recognition</a:t>
            </a:r>
          </a:p>
          <a:p>
            <a:pPr marL="171450" indent="-171450">
              <a:buFont typeface="Arial" panose="020B0604020202020204" pitchFamily="34" charset="0"/>
              <a:buChar char="•"/>
            </a:pPr>
            <a:r>
              <a:rPr lang="en-US" sz="1200" dirty="0">
                <a:solidFill>
                  <a:srgbClr val="025D8C"/>
                </a:solidFill>
                <a:latin typeface="Arial" panose="020B0604020202020204" pitchFamily="34" charset="0"/>
                <a:ea typeface="Segoe UI" panose="020B0502040204020203" pitchFamily="34" charset="0"/>
                <a:cs typeface="Arial" panose="020B0604020202020204" pitchFamily="34" charset="0"/>
              </a:rPr>
              <a:t>Ranked Clustering</a:t>
            </a:r>
          </a:p>
        </p:txBody>
      </p:sp>
      <p:pic>
        <p:nvPicPr>
          <p:cNvPr id="63" name="Picture 62">
            <a:extLst>
              <a:ext uri="{FF2B5EF4-FFF2-40B4-BE49-F238E27FC236}">
                <a16:creationId xmlns:a16="http://schemas.microsoft.com/office/drawing/2014/main" id="{2458455C-E108-428B-97CC-809E8FADF7F8}"/>
              </a:ext>
            </a:extLst>
          </p:cNvPr>
          <p:cNvPicPr>
            <a:picLocks noChangeAspect="1"/>
          </p:cNvPicPr>
          <p:nvPr/>
        </p:nvPicPr>
        <p:blipFill>
          <a:blip r:embed="rId18"/>
          <a:stretch>
            <a:fillRect/>
          </a:stretch>
        </p:blipFill>
        <p:spPr>
          <a:xfrm>
            <a:off x="9195112" y="4614080"/>
            <a:ext cx="794950" cy="594741"/>
          </a:xfrm>
          <a:prstGeom prst="rect">
            <a:avLst/>
          </a:prstGeom>
        </p:spPr>
      </p:pic>
      <p:sp>
        <p:nvSpPr>
          <p:cNvPr id="64" name="Down Arrow 89">
            <a:extLst>
              <a:ext uri="{FF2B5EF4-FFF2-40B4-BE49-F238E27FC236}">
                <a16:creationId xmlns:a16="http://schemas.microsoft.com/office/drawing/2014/main" id="{142AD9EB-43C7-4E7E-B4A7-92834599B210}"/>
              </a:ext>
            </a:extLst>
          </p:cNvPr>
          <p:cNvSpPr/>
          <p:nvPr/>
        </p:nvSpPr>
        <p:spPr bwMode="auto">
          <a:xfrm>
            <a:off x="9864671" y="4366479"/>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65" name="Picture 44" descr="Related image">
            <a:extLst>
              <a:ext uri="{FF2B5EF4-FFF2-40B4-BE49-F238E27FC236}">
                <a16:creationId xmlns:a16="http://schemas.microsoft.com/office/drawing/2014/main" id="{B1DCD785-1C09-4C1A-9554-17CA96471A4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89480" y="4614079"/>
            <a:ext cx="593871" cy="594741"/>
          </a:xfrm>
          <a:prstGeom prst="rect">
            <a:avLst/>
          </a:prstGeom>
          <a:noFill/>
          <a:extLst>
            <a:ext uri="{909E8E84-426E-40DD-AFC4-6F175D3DCCD1}">
              <a14:hiddenFill xmlns:a14="http://schemas.microsoft.com/office/drawing/2010/main">
                <a:solidFill>
                  <a:srgbClr val="FFFFFF"/>
                </a:solidFill>
              </a14:hiddenFill>
            </a:ext>
          </a:extLst>
        </p:spPr>
      </p:pic>
      <p:sp>
        <p:nvSpPr>
          <p:cNvPr id="66" name="Down Arrow 89">
            <a:extLst>
              <a:ext uri="{FF2B5EF4-FFF2-40B4-BE49-F238E27FC236}">
                <a16:creationId xmlns:a16="http://schemas.microsoft.com/office/drawing/2014/main" id="{3A8A500F-0B98-4047-ACFA-87AC1804153A}"/>
              </a:ext>
            </a:extLst>
          </p:cNvPr>
          <p:cNvSpPr/>
          <p:nvPr/>
        </p:nvSpPr>
        <p:spPr bwMode="auto">
          <a:xfrm>
            <a:off x="9849639" y="5192776"/>
            <a:ext cx="236940" cy="227457"/>
          </a:xfrm>
          <a:prstGeom prst="downArrow">
            <a:avLst/>
          </a:prstGeom>
          <a:solidFill>
            <a:srgbClr val="0A2436"/>
          </a:solidFill>
          <a:ln w="12700">
            <a:noFill/>
            <a:round/>
            <a:headEnd/>
            <a:tailEnd/>
          </a:ln>
        </p:spPr>
        <p:txBody>
          <a:bodyPr rtlCol="0" anchor="ct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67" name="Picture 48" descr="https://static.thenounproject.com/png/1775953-200.png">
            <a:extLst>
              <a:ext uri="{FF2B5EF4-FFF2-40B4-BE49-F238E27FC236}">
                <a16:creationId xmlns:a16="http://schemas.microsoft.com/office/drawing/2014/main" id="{F5E4FBB3-F7FF-46CA-B101-31E1406DDAC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660662" y="5727262"/>
            <a:ext cx="424774" cy="424774"/>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126">
            <a:extLst>
              <a:ext uri="{FF2B5EF4-FFF2-40B4-BE49-F238E27FC236}">
                <a16:creationId xmlns:a16="http://schemas.microsoft.com/office/drawing/2014/main" id="{EA0408A1-AC46-47DA-A1DA-270E053CD80C}"/>
              </a:ext>
            </a:extLst>
          </p:cNvPr>
          <p:cNvSpPr/>
          <p:nvPr/>
        </p:nvSpPr>
        <p:spPr bwMode="auto">
          <a:xfrm>
            <a:off x="8546876" y="5445029"/>
            <a:ext cx="2842465" cy="799123"/>
          </a:xfrm>
          <a:prstGeom prst="roundRect">
            <a:avLst/>
          </a:prstGeom>
          <a:noFill/>
          <a:ln w="12700">
            <a:solidFill>
              <a:schemeClr val="tx1"/>
            </a:solidFill>
            <a:round/>
            <a:headEnd/>
            <a:tailEnd/>
          </a:ln>
        </p:spPr>
        <p:txBody>
          <a:bodyPr rtlCol="0" anchor="ct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69" name="Picture 50" descr="https://static.thenounproject.com/png/18733-200.png">
            <a:extLst>
              <a:ext uri="{FF2B5EF4-FFF2-40B4-BE49-F238E27FC236}">
                <a16:creationId xmlns:a16="http://schemas.microsoft.com/office/drawing/2014/main" id="{5769200B-3361-4C5E-9D16-790A8EB8A9D7}"/>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888155" y="5727262"/>
            <a:ext cx="431992" cy="43199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2" descr="https://static.thenounproject.com/png/1920509-200.png">
            <a:extLst>
              <a:ext uri="{FF2B5EF4-FFF2-40B4-BE49-F238E27FC236}">
                <a16:creationId xmlns:a16="http://schemas.microsoft.com/office/drawing/2014/main" id="{320AD5B6-DD63-48F5-9D55-A078600895A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21454" y="5727262"/>
            <a:ext cx="431993" cy="43199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91B7AD95-1E2C-482A-ACFD-5256DD699428}"/>
              </a:ext>
            </a:extLst>
          </p:cNvPr>
          <p:cNvSpPr txBox="1"/>
          <p:nvPr/>
        </p:nvSpPr>
        <p:spPr>
          <a:xfrm>
            <a:off x="8575451" y="5500387"/>
            <a:ext cx="2964508" cy="253916"/>
          </a:xfrm>
          <a:prstGeom prst="rect">
            <a:avLst/>
          </a:prstGeom>
          <a:noFill/>
        </p:spPr>
        <p:txBody>
          <a:bodyPr wrap="square" rtlCol="0">
            <a:spAutoFit/>
          </a:bodyPr>
          <a:lstStyle/>
          <a:p>
            <a:r>
              <a:rPr lang="en-US" sz="1050" dirty="0"/>
              <a:t>Visualizations and Reporting – Plottable , D3 JS</a:t>
            </a:r>
          </a:p>
        </p:txBody>
      </p:sp>
      <p:sp>
        <p:nvSpPr>
          <p:cNvPr id="72" name="Down Arrow 91">
            <a:extLst>
              <a:ext uri="{FF2B5EF4-FFF2-40B4-BE49-F238E27FC236}">
                <a16:creationId xmlns:a16="http://schemas.microsoft.com/office/drawing/2014/main" id="{3D2C0C69-9BFA-48FF-BC85-7BCB71EBDBD8}"/>
              </a:ext>
            </a:extLst>
          </p:cNvPr>
          <p:cNvSpPr/>
          <p:nvPr/>
        </p:nvSpPr>
        <p:spPr bwMode="auto">
          <a:xfrm rot="16200000">
            <a:off x="4068798" y="3686244"/>
            <a:ext cx="368393" cy="637144"/>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73" name="Down Arrow 91">
            <a:extLst>
              <a:ext uri="{FF2B5EF4-FFF2-40B4-BE49-F238E27FC236}">
                <a16:creationId xmlns:a16="http://schemas.microsoft.com/office/drawing/2014/main" id="{60C3BAF0-6F0B-4099-A0F3-F9781B4AF0C6}"/>
              </a:ext>
            </a:extLst>
          </p:cNvPr>
          <p:cNvSpPr/>
          <p:nvPr/>
        </p:nvSpPr>
        <p:spPr bwMode="auto">
          <a:xfrm rot="16200000">
            <a:off x="7894973" y="3701814"/>
            <a:ext cx="368393" cy="637144"/>
          </a:xfrm>
          <a:prstGeom prst="downArrow">
            <a:avLst/>
          </a:prstGeom>
          <a:solidFill>
            <a:srgbClr val="40826D"/>
          </a:solidFill>
          <a:ln w="12700">
            <a:noFill/>
            <a:round/>
            <a:headEnd/>
            <a:tailEnd/>
          </a:ln>
        </p:spPr>
        <p:txBody>
          <a:bodyPr rtlCol="0" anchor="ct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2752843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Business Objective</a:t>
            </a:r>
          </a:p>
        </p:txBody>
      </p:sp>
      <p:sp>
        <p:nvSpPr>
          <p:cNvPr id="25" name="Rectangle 24">
            <a:extLst>
              <a:ext uri="{FF2B5EF4-FFF2-40B4-BE49-F238E27FC236}">
                <a16:creationId xmlns:a16="http://schemas.microsoft.com/office/drawing/2014/main" id="{7C81A219-4F10-4A38-ABCF-60CFAE1B93B6}"/>
              </a:ext>
            </a:extLst>
          </p:cNvPr>
          <p:cNvSpPr>
            <a:spLocks noChangeArrowheads="1"/>
          </p:cNvSpPr>
          <p:nvPr/>
        </p:nvSpPr>
        <p:spPr bwMode="gray">
          <a:xfrm>
            <a:off x="513482" y="965537"/>
            <a:ext cx="1683179" cy="136628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headEnd/>
            <a:tailEnd/>
          </a:ln>
        </p:spPr>
        <p:style>
          <a:lnRef idx="0">
            <a:schemeClr val="accent5"/>
          </a:lnRef>
          <a:fillRef idx="3">
            <a:schemeClr val="accent5"/>
          </a:fillRef>
          <a:effectRef idx="3">
            <a:schemeClr val="accent5"/>
          </a:effectRef>
          <a:fontRef idx="minor">
            <a:schemeClr val="lt1"/>
          </a:fontRef>
        </p:style>
        <p:txBody>
          <a:bodyPr lIns="91440" tIns="0" rIns="91440" bIns="0" anchor="ctr"/>
          <a:lstStyle/>
          <a:p>
            <a:pPr algn="ctr" defTabSz="801688" eaLnBrk="0" hangingPunct="0"/>
            <a:r>
              <a:rPr lang="en-US" b="1" noProof="1">
                <a:solidFill>
                  <a:srgbClr val="FFFFFF"/>
                </a:solidFill>
                <a:latin typeface="Calibri" pitchFamily="34" charset="0"/>
                <a:cs typeface="Calibri" pitchFamily="34" charset="0"/>
              </a:rPr>
              <a:t>Business Context</a:t>
            </a:r>
          </a:p>
        </p:txBody>
      </p:sp>
      <p:sp>
        <p:nvSpPr>
          <p:cNvPr id="26" name="Rectangle 25">
            <a:extLst>
              <a:ext uri="{FF2B5EF4-FFF2-40B4-BE49-F238E27FC236}">
                <a16:creationId xmlns:a16="http://schemas.microsoft.com/office/drawing/2014/main" id="{18024BE9-DF66-47F2-9271-53837EF787CD}"/>
              </a:ext>
            </a:extLst>
          </p:cNvPr>
          <p:cNvSpPr>
            <a:spLocks noChangeArrowheads="1"/>
          </p:cNvSpPr>
          <p:nvPr/>
        </p:nvSpPr>
        <p:spPr bwMode="gray">
          <a:xfrm>
            <a:off x="2210610" y="965537"/>
            <a:ext cx="9320927" cy="1366281"/>
          </a:xfrm>
          <a:prstGeom prst="rect">
            <a:avLst/>
          </a:prstGeom>
          <a:solidFill>
            <a:schemeClr val="bg1"/>
          </a:solidFill>
          <a:ln w="12700">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108000" tIns="72000" rIns="72000" bIns="72000" numCol="1" anchor="ctr"/>
          <a:lstStyle/>
          <a:p>
            <a:pPr marL="285750" indent="-285750">
              <a:spcBef>
                <a:spcPts val="200"/>
              </a:spcBef>
              <a:spcAft>
                <a:spcPts val="600"/>
              </a:spcAft>
              <a:buClr>
                <a:srgbClr val="2A79D0"/>
              </a:buClr>
              <a:buFont typeface="Arial" panose="020B0604020202020204" pitchFamily="34" charset="0"/>
              <a:buChar char="•"/>
            </a:pPr>
            <a:r>
              <a:rPr lang="en-US" sz="1400" noProof="1">
                <a:solidFill>
                  <a:srgbClr val="000000"/>
                </a:solidFill>
                <a:latin typeface="Arial" panose="020B0604020202020204" pitchFamily="34" charset="0"/>
                <a:cs typeface="Arial" panose="020B0604020202020204" pitchFamily="34" charset="0"/>
              </a:rPr>
              <a:t>UA is planning for a Data Migration to Palatir Foundry and would like to develop reports and customized apps in that platform</a:t>
            </a:r>
          </a:p>
          <a:p>
            <a:pPr marL="285750" indent="-285750">
              <a:spcBef>
                <a:spcPts val="200"/>
              </a:spcBef>
              <a:spcAft>
                <a:spcPts val="600"/>
              </a:spcAft>
              <a:buClr>
                <a:srgbClr val="2A79D0"/>
              </a:buClr>
              <a:buFont typeface="Arial" panose="020B0604020202020204" pitchFamily="34" charset="0"/>
              <a:buChar char="•"/>
            </a:pPr>
            <a:r>
              <a:rPr lang="en-US" sz="1400" noProof="1">
                <a:solidFill>
                  <a:srgbClr val="000000"/>
                </a:solidFill>
                <a:latin typeface="Arial" panose="020B0604020202020204" pitchFamily="34" charset="0"/>
                <a:cs typeface="Arial" panose="020B0604020202020204" pitchFamily="34" charset="0"/>
              </a:rPr>
              <a:t>Also, UA would like to design the framework for integrating technologies like Datarobot &amp; H2O in Palatir Foundry environment</a:t>
            </a:r>
          </a:p>
        </p:txBody>
      </p:sp>
      <p:sp>
        <p:nvSpPr>
          <p:cNvPr id="27" name="Rectangle 26">
            <a:extLst>
              <a:ext uri="{FF2B5EF4-FFF2-40B4-BE49-F238E27FC236}">
                <a16:creationId xmlns:a16="http://schemas.microsoft.com/office/drawing/2014/main" id="{234E7C82-2105-4D79-9F13-7D7B5BA2FF7A}"/>
              </a:ext>
            </a:extLst>
          </p:cNvPr>
          <p:cNvSpPr>
            <a:spLocks noChangeArrowheads="1"/>
          </p:cNvSpPr>
          <p:nvPr/>
        </p:nvSpPr>
        <p:spPr bwMode="gray">
          <a:xfrm>
            <a:off x="502466" y="2824564"/>
            <a:ext cx="1683180" cy="249526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headEnd/>
            <a:tailEnd/>
          </a:ln>
        </p:spPr>
        <p:style>
          <a:lnRef idx="0">
            <a:schemeClr val="accent5"/>
          </a:lnRef>
          <a:fillRef idx="3">
            <a:schemeClr val="accent5"/>
          </a:fillRef>
          <a:effectRef idx="3">
            <a:schemeClr val="accent5"/>
          </a:effectRef>
          <a:fontRef idx="minor">
            <a:schemeClr val="lt1"/>
          </a:fontRef>
        </p:style>
        <p:txBody>
          <a:bodyPr lIns="91440" tIns="0" rIns="91440" bIns="0" anchor="ctr"/>
          <a:lstStyle/>
          <a:p>
            <a:pPr algn="ctr" defTabSz="801688" eaLnBrk="0" hangingPunct="0"/>
            <a:r>
              <a:rPr lang="en-US" b="1" noProof="1">
                <a:solidFill>
                  <a:srgbClr val="FFFFFF"/>
                </a:solidFill>
                <a:latin typeface="Calibri" pitchFamily="34" charset="0"/>
                <a:cs typeface="Calibri" pitchFamily="34" charset="0"/>
              </a:rPr>
              <a:t>Objectives</a:t>
            </a:r>
          </a:p>
        </p:txBody>
      </p:sp>
      <p:sp>
        <p:nvSpPr>
          <p:cNvPr id="28" name="Rectangle 27">
            <a:extLst>
              <a:ext uri="{FF2B5EF4-FFF2-40B4-BE49-F238E27FC236}">
                <a16:creationId xmlns:a16="http://schemas.microsoft.com/office/drawing/2014/main" id="{B924B982-3B59-4DCA-AEEB-41CBDF54C20B}"/>
              </a:ext>
            </a:extLst>
          </p:cNvPr>
          <p:cNvSpPr>
            <a:spLocks noChangeArrowheads="1"/>
          </p:cNvSpPr>
          <p:nvPr/>
        </p:nvSpPr>
        <p:spPr bwMode="gray">
          <a:xfrm>
            <a:off x="2230358" y="2824564"/>
            <a:ext cx="9369295" cy="2495267"/>
          </a:xfrm>
          <a:prstGeom prst="rect">
            <a:avLst/>
          </a:prstGeom>
          <a:solidFill>
            <a:schemeClr val="bg1"/>
          </a:solidFill>
          <a:ln w="12700">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108000" tIns="72000" rIns="72000" bIns="72000" numCol="1" anchor="ctr"/>
          <a:lstStyle/>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a:p>
            <a:pPr marL="190500" indent="-190500">
              <a:spcBef>
                <a:spcPts val="200"/>
              </a:spcBef>
              <a:spcAft>
                <a:spcPts val="600"/>
              </a:spcAft>
              <a:buClr>
                <a:srgbClr val="2A79D0"/>
              </a:buClr>
              <a:buFont typeface="Wingdings" pitchFamily="2" charset="2"/>
              <a:buChar char="§"/>
            </a:pPr>
            <a:endParaRPr lang="en-US" sz="1600" noProof="1">
              <a:solidFill>
                <a:srgbClr val="000000"/>
              </a:solidFill>
              <a:latin typeface="Calibri" pitchFamily="34" charset="0"/>
              <a:cs typeface="Calibri" pitchFamily="34" charset="0"/>
            </a:endParaRPr>
          </a:p>
        </p:txBody>
      </p:sp>
      <p:sp>
        <p:nvSpPr>
          <p:cNvPr id="29" name="Rectangle 28">
            <a:extLst>
              <a:ext uri="{FF2B5EF4-FFF2-40B4-BE49-F238E27FC236}">
                <a16:creationId xmlns:a16="http://schemas.microsoft.com/office/drawing/2014/main" id="{C6A32FA8-98CF-4126-BA91-2A2350271E1D}"/>
              </a:ext>
            </a:extLst>
          </p:cNvPr>
          <p:cNvSpPr/>
          <p:nvPr/>
        </p:nvSpPr>
        <p:spPr>
          <a:xfrm>
            <a:off x="2452296" y="3121656"/>
            <a:ext cx="8962845" cy="1795363"/>
          </a:xfrm>
          <a:prstGeom prst="rect">
            <a:avLst/>
          </a:prstGeom>
        </p:spPr>
        <p:txBody>
          <a:bodyPr wrap="square">
            <a:spAutoFit/>
          </a:bodyPr>
          <a:lstStyle/>
          <a:p>
            <a:pPr>
              <a:spcBef>
                <a:spcPts val="200"/>
              </a:spcBef>
              <a:spcAft>
                <a:spcPts val="600"/>
              </a:spcAft>
              <a:buClr>
                <a:srgbClr val="2A79D0"/>
              </a:buClr>
            </a:pPr>
            <a:r>
              <a:rPr lang="en-US" sz="1400" noProof="1">
                <a:solidFill>
                  <a:srgbClr val="000000"/>
                </a:solidFill>
                <a:latin typeface="Arial" panose="020B0604020202020204" pitchFamily="34" charset="0"/>
                <a:cs typeface="Arial" panose="020B0604020202020204" pitchFamily="34" charset="0"/>
              </a:rPr>
              <a:t>LatentView proposes to build a centralized solution and framework encompassing the reporting , app development, modelling and adoption automated and consolidated visualization and reporting solution. </a:t>
            </a:r>
          </a:p>
          <a:p>
            <a:pPr>
              <a:spcBef>
                <a:spcPts val="200"/>
              </a:spcBef>
              <a:spcAft>
                <a:spcPts val="600"/>
              </a:spcAft>
              <a:buClr>
                <a:srgbClr val="2A79D0"/>
              </a:buClr>
            </a:pPr>
            <a:r>
              <a:rPr lang="en-US" sz="1400" noProof="1">
                <a:solidFill>
                  <a:srgbClr val="000000"/>
                </a:solidFill>
                <a:latin typeface="Arial" panose="020B0604020202020204" pitchFamily="34" charset="0"/>
                <a:cs typeface="Arial" panose="020B0604020202020204" pitchFamily="34" charset="0"/>
              </a:rPr>
              <a:t>The work plan includes :</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Automated and consolidated visualization for reporting solution</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Designing Wireframes &amp; Integration of technologies like Datarobot &amp; H2O in Palatir Foundry</a:t>
            </a:r>
          </a:p>
          <a:p>
            <a:pPr marL="647700" lvl="1" indent="-190500">
              <a:spcBef>
                <a:spcPts val="200"/>
              </a:spcBef>
              <a:spcAft>
                <a:spcPts val="600"/>
              </a:spcAft>
              <a:buClr>
                <a:srgbClr val="2A79D0"/>
              </a:buClr>
              <a:buFont typeface="Wingdings" pitchFamily="2" charset="2"/>
              <a:buChar char="§"/>
            </a:pPr>
            <a:r>
              <a:rPr lang="en-US" sz="1400" noProof="1">
                <a:solidFill>
                  <a:srgbClr val="000000"/>
                </a:solidFill>
                <a:latin typeface="Arial" panose="020B0604020202020204" pitchFamily="34" charset="0"/>
                <a:cs typeface="Arial" panose="020B0604020202020204" pitchFamily="34" charset="0"/>
              </a:rPr>
              <a:t>Framework for adoption</a:t>
            </a:r>
          </a:p>
        </p:txBody>
      </p:sp>
    </p:spTree>
    <p:extLst>
      <p:ext uri="{BB962C8B-B14F-4D97-AF65-F5344CB8AC3E}">
        <p14:creationId xmlns:p14="http://schemas.microsoft.com/office/powerpoint/2010/main" val="2928683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Our Understanding</a:t>
            </a:r>
          </a:p>
        </p:txBody>
      </p:sp>
      <p:sp>
        <p:nvSpPr>
          <p:cNvPr id="24" name="Rectangle 23">
            <a:extLst>
              <a:ext uri="{FF2B5EF4-FFF2-40B4-BE49-F238E27FC236}">
                <a16:creationId xmlns:a16="http://schemas.microsoft.com/office/drawing/2014/main" id="{E1CDB118-B080-4921-BB43-BCB91E31DFAC}"/>
              </a:ext>
            </a:extLst>
          </p:cNvPr>
          <p:cNvSpPr/>
          <p:nvPr/>
        </p:nvSpPr>
        <p:spPr>
          <a:xfrm>
            <a:off x="574385" y="843799"/>
            <a:ext cx="10965574" cy="598635"/>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latin typeface="Arial" panose="020B0604020202020204" pitchFamily="34" charset="0"/>
                <a:cs typeface="Arial" panose="020B0604020202020204" pitchFamily="34" charset="0"/>
              </a:rPr>
              <a:t>United Airlines is migrating to Palantir Foundry platform for Data Integration &amp; </a:t>
            </a:r>
            <a:r>
              <a:rPr lang="en-US" sz="1400" dirty="0" err="1">
                <a:solidFill>
                  <a:schemeClr val="tx1"/>
                </a:solidFill>
                <a:latin typeface="Arial" panose="020B0604020202020204" pitchFamily="34" charset="0"/>
                <a:cs typeface="Arial" panose="020B0604020202020204" pitchFamily="34" charset="0"/>
              </a:rPr>
              <a:t>CoE</a:t>
            </a:r>
            <a:endParaRPr lang="en-US" sz="1400" dirty="0">
              <a:solidFill>
                <a:schemeClr val="tx1"/>
              </a:solidFill>
              <a:latin typeface="Arial" panose="020B0604020202020204" pitchFamily="34" charset="0"/>
              <a:cs typeface="Arial" panose="020B0604020202020204" pitchFamily="34" charset="0"/>
            </a:endParaRPr>
          </a:p>
        </p:txBody>
      </p:sp>
      <p:sp>
        <p:nvSpPr>
          <p:cNvPr id="21" name="Freeform 5">
            <a:extLst>
              <a:ext uri="{FF2B5EF4-FFF2-40B4-BE49-F238E27FC236}">
                <a16:creationId xmlns:a16="http://schemas.microsoft.com/office/drawing/2014/main" id="{C1136CD1-A42F-4727-8703-87F70A167099}"/>
              </a:ext>
            </a:extLst>
          </p:cNvPr>
          <p:cNvSpPr/>
          <p:nvPr/>
        </p:nvSpPr>
        <p:spPr>
          <a:xfrm rot="16200000">
            <a:off x="7597222" y="1955144"/>
            <a:ext cx="4491108" cy="3394366"/>
          </a:xfrm>
          <a:custGeom>
            <a:avLst/>
            <a:gdLst>
              <a:gd name="connsiteX0" fmla="*/ 0 w 2523647"/>
              <a:gd name="connsiteY0" fmla="*/ 0 h 6371990"/>
              <a:gd name="connsiteX1" fmla="*/ 2523647 w 2523647"/>
              <a:gd name="connsiteY1" fmla="*/ 0 h 6371990"/>
              <a:gd name="connsiteX2" fmla="*/ 2523647 w 2523647"/>
              <a:gd name="connsiteY2" fmla="*/ 6371990 h 6371990"/>
              <a:gd name="connsiteX3" fmla="*/ 0 w 2523647"/>
              <a:gd name="connsiteY3" fmla="*/ 6371990 h 6371990"/>
              <a:gd name="connsiteX4" fmla="*/ 0 w 2523647"/>
              <a:gd name="connsiteY4" fmla="*/ 0 h 637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647" h="6371990">
                <a:moveTo>
                  <a:pt x="2523647" y="1"/>
                </a:moveTo>
                <a:lnTo>
                  <a:pt x="2523647" y="6371989"/>
                </a:lnTo>
                <a:lnTo>
                  <a:pt x="0" y="6371989"/>
                </a:lnTo>
                <a:lnTo>
                  <a:pt x="0" y="1"/>
                </a:lnTo>
                <a:lnTo>
                  <a:pt x="2523647" y="1"/>
                </a:lnTo>
                <a:close/>
              </a:path>
            </a:pathLst>
          </a:custGeom>
          <a:solidFill>
            <a:schemeClr val="accent4">
              <a:lumMod val="75000"/>
            </a:schemeClr>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740069" tIns="1805184" rIns="154305" bIns="96605" numCol="1" spcCol="1270" anchor="ctr" anchorCtr="0">
            <a:noAutofit/>
          </a:bodyPr>
          <a:lstStyle/>
          <a:p>
            <a:pPr lvl="0" algn="r" defTabSz="1200150">
              <a:lnSpc>
                <a:spcPct val="90000"/>
              </a:lnSpc>
              <a:spcBef>
                <a:spcPct val="0"/>
              </a:spcBef>
              <a:spcAft>
                <a:spcPct val="35000"/>
              </a:spcAft>
            </a:pPr>
            <a:endParaRPr lang="en-US" sz="1400" b="1" kern="12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0427E486-196F-4085-8617-FD883F78B6C9}"/>
              </a:ext>
            </a:extLst>
          </p:cNvPr>
          <p:cNvSpPr txBox="1"/>
          <p:nvPr/>
        </p:nvSpPr>
        <p:spPr>
          <a:xfrm>
            <a:off x="8712505" y="1598045"/>
            <a:ext cx="2260555" cy="338554"/>
          </a:xfrm>
          <a:prstGeom prst="rect">
            <a:avLst/>
          </a:prstGeom>
          <a:noFill/>
        </p:spPr>
        <p:txBody>
          <a:bodyPr wrap="none" rtlCol="0">
            <a:spAutoFit/>
          </a:bodyPr>
          <a:lstStyle/>
          <a:p>
            <a:pPr algn="ctr"/>
            <a:r>
              <a:rPr lang="en-US" sz="1600" b="1" dirty="0">
                <a:solidFill>
                  <a:schemeClr val="bg1">
                    <a:lumMod val="95000"/>
                  </a:schemeClr>
                </a:solidFill>
                <a:latin typeface="Arial" panose="020B0604020202020204" pitchFamily="34" charset="0"/>
                <a:cs typeface="Arial" panose="020B0604020202020204" pitchFamily="34" charset="0"/>
              </a:rPr>
              <a:t>Data democratization</a:t>
            </a:r>
          </a:p>
        </p:txBody>
      </p:sp>
      <p:sp>
        <p:nvSpPr>
          <p:cNvPr id="23" name="TextBox 22">
            <a:extLst>
              <a:ext uri="{FF2B5EF4-FFF2-40B4-BE49-F238E27FC236}">
                <a16:creationId xmlns:a16="http://schemas.microsoft.com/office/drawing/2014/main" id="{FF867700-9B13-42FB-99E9-E44D41E1DD77}"/>
              </a:ext>
            </a:extLst>
          </p:cNvPr>
          <p:cNvSpPr txBox="1"/>
          <p:nvPr/>
        </p:nvSpPr>
        <p:spPr>
          <a:xfrm>
            <a:off x="8276996" y="3292106"/>
            <a:ext cx="3079918" cy="2893100"/>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bg1">
                    <a:lumMod val="95000"/>
                  </a:schemeClr>
                </a:solidFill>
                <a:latin typeface="Arial" panose="020B0604020202020204" pitchFamily="34" charset="0"/>
                <a:cs typeface="Arial" panose="020B0604020202020204" pitchFamily="34" charset="0"/>
              </a:rPr>
              <a:t>Custom build UI/apps for reporting &amp; insight generation</a:t>
            </a:r>
          </a:p>
          <a:p>
            <a:pPr marL="285750" indent="-285750">
              <a:buFont typeface="Arial" panose="020B0604020202020204" pitchFamily="34" charset="0"/>
              <a:buChar char="•"/>
            </a:pPr>
            <a:endParaRPr lang="en-US" sz="140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bg1">
                    <a:lumMod val="95000"/>
                  </a:schemeClr>
                </a:solidFill>
                <a:latin typeface="Arial" panose="020B0604020202020204" pitchFamily="34" charset="0"/>
                <a:cs typeface="Arial" panose="020B0604020202020204" pitchFamily="34" charset="0"/>
              </a:rPr>
              <a:t>New features development enabling data pull for </a:t>
            </a:r>
            <a:r>
              <a:rPr lang="en-US" sz="1400" dirty="0" err="1">
                <a:solidFill>
                  <a:schemeClr val="bg1">
                    <a:lumMod val="95000"/>
                  </a:schemeClr>
                </a:solidFill>
                <a:latin typeface="Arial" panose="020B0604020202020204" pitchFamily="34" charset="0"/>
                <a:cs typeface="Arial" panose="020B0604020202020204" pitchFamily="34" charset="0"/>
              </a:rPr>
              <a:t>adhoc</a:t>
            </a:r>
            <a:r>
              <a:rPr lang="en-US" sz="1400" dirty="0">
                <a:solidFill>
                  <a:schemeClr val="bg1">
                    <a:lumMod val="95000"/>
                  </a:schemeClr>
                </a:solidFill>
                <a:latin typeface="Arial" panose="020B0604020202020204" pitchFamily="34" charset="0"/>
                <a:cs typeface="Arial" panose="020B0604020202020204" pitchFamily="34" charset="0"/>
              </a:rPr>
              <a:t> analysis in a governed environment</a:t>
            </a:r>
          </a:p>
          <a:p>
            <a:pPr marL="285750" indent="-285750">
              <a:buFont typeface="Arial" panose="020B0604020202020204" pitchFamily="34" charset="0"/>
              <a:buChar char="•"/>
            </a:pPr>
            <a:endParaRPr lang="en-US" sz="140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bg1">
                    <a:lumMod val="95000"/>
                  </a:schemeClr>
                </a:solidFill>
                <a:latin typeface="Arial" panose="020B0604020202020204" pitchFamily="34" charset="0"/>
                <a:cs typeface="Arial" panose="020B0604020202020204" pitchFamily="34" charset="0"/>
              </a:rPr>
              <a:t>Data science framework and integration with current technologies like </a:t>
            </a:r>
            <a:r>
              <a:rPr lang="en-US" sz="1400" dirty="0" err="1">
                <a:solidFill>
                  <a:schemeClr val="bg1">
                    <a:lumMod val="95000"/>
                  </a:schemeClr>
                </a:solidFill>
                <a:latin typeface="Arial" panose="020B0604020202020204" pitchFamily="34" charset="0"/>
                <a:cs typeface="Arial" panose="020B0604020202020204" pitchFamily="34" charset="0"/>
              </a:rPr>
              <a:t>DataRobot</a:t>
            </a:r>
            <a:endParaRPr lang="en-US" sz="140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solidFill>
                <a:schemeClr val="bg1">
                  <a:lumMod val="95000"/>
                </a:schemeClr>
              </a:solidFill>
              <a:latin typeface="Arial" panose="020B0604020202020204" pitchFamily="34" charset="0"/>
              <a:cs typeface="Arial" panose="020B0604020202020204" pitchFamily="34" charset="0"/>
            </a:endParaRPr>
          </a:p>
        </p:txBody>
      </p:sp>
      <p:sp>
        <p:nvSpPr>
          <p:cNvPr id="25" name="Freeform 3">
            <a:extLst>
              <a:ext uri="{FF2B5EF4-FFF2-40B4-BE49-F238E27FC236}">
                <a16:creationId xmlns:a16="http://schemas.microsoft.com/office/drawing/2014/main" id="{3556CEDB-2F60-4736-BD03-808D1F0A9F64}"/>
              </a:ext>
            </a:extLst>
          </p:cNvPr>
          <p:cNvSpPr/>
          <p:nvPr/>
        </p:nvSpPr>
        <p:spPr>
          <a:xfrm rot="16200000">
            <a:off x="-23912" y="1955143"/>
            <a:ext cx="4491108" cy="3394366"/>
          </a:xfrm>
          <a:custGeom>
            <a:avLst/>
            <a:gdLst>
              <a:gd name="connsiteX0" fmla="*/ 0 w 2523647"/>
              <a:gd name="connsiteY0" fmla="*/ 0 h 4801402"/>
              <a:gd name="connsiteX1" fmla="*/ 2523647 w 2523647"/>
              <a:gd name="connsiteY1" fmla="*/ 0 h 4801402"/>
              <a:gd name="connsiteX2" fmla="*/ 2523647 w 2523647"/>
              <a:gd name="connsiteY2" fmla="*/ 4801402 h 4801402"/>
              <a:gd name="connsiteX3" fmla="*/ 0 w 2523647"/>
              <a:gd name="connsiteY3" fmla="*/ 4801402 h 4801402"/>
              <a:gd name="connsiteX4" fmla="*/ 0 w 2523647"/>
              <a:gd name="connsiteY4" fmla="*/ 0 h 480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647" h="4801402">
                <a:moveTo>
                  <a:pt x="2523647" y="1"/>
                </a:moveTo>
                <a:lnTo>
                  <a:pt x="2523647" y="4801401"/>
                </a:lnTo>
                <a:lnTo>
                  <a:pt x="0" y="4801401"/>
                </a:lnTo>
                <a:lnTo>
                  <a:pt x="0" y="1"/>
                </a:lnTo>
                <a:lnTo>
                  <a:pt x="2523647" y="1"/>
                </a:lnTo>
                <a:close/>
              </a:path>
            </a:pathLst>
          </a:custGeom>
          <a:solidFill>
            <a:schemeClr val="accent3">
              <a:lumMod val="75000"/>
            </a:schemeClr>
          </a:solidFill>
        </p:spPr>
        <p:style>
          <a:lnRef idx="3">
            <a:schemeClr val="lt1">
              <a:hueOff val="0"/>
              <a:satOff val="0"/>
              <a:lumOff val="0"/>
              <a:alphaOff val="0"/>
            </a:schemeClr>
          </a:lnRef>
          <a:fillRef idx="1">
            <a:scrgbClr r="0" g="0" b="0"/>
          </a:fillRef>
          <a:effectRef idx="1">
            <a:schemeClr val="accent4">
              <a:hueOff val="0"/>
              <a:satOff val="0"/>
              <a:lumOff val="0"/>
              <a:alphaOff val="0"/>
            </a:schemeClr>
          </a:effectRef>
          <a:fontRef idx="minor">
            <a:schemeClr val="lt1"/>
          </a:fontRef>
        </p:style>
        <p:txBody>
          <a:bodyPr spcFirstLastPara="0" vert="horz" wrap="square" lIns="583010" tIns="1805184" rIns="154306" bIns="96604" numCol="1" spcCol="1270" anchor="ctr" anchorCtr="0">
            <a:noAutofit/>
          </a:bodyPr>
          <a:lstStyle/>
          <a:p>
            <a:pPr lvl="0" algn="r" defTabSz="1200150">
              <a:lnSpc>
                <a:spcPct val="90000"/>
              </a:lnSpc>
              <a:spcBef>
                <a:spcPct val="0"/>
              </a:spcBef>
              <a:spcAft>
                <a:spcPct val="35000"/>
              </a:spcAft>
            </a:pPr>
            <a:endParaRPr lang="en-US" sz="1400" b="1" kern="12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FF22F593-F881-4C32-A9EC-0E7A71D523F4}"/>
              </a:ext>
            </a:extLst>
          </p:cNvPr>
          <p:cNvSpPr txBox="1"/>
          <p:nvPr/>
        </p:nvSpPr>
        <p:spPr>
          <a:xfrm>
            <a:off x="621116" y="1614978"/>
            <a:ext cx="3201051" cy="338554"/>
          </a:xfrm>
          <a:prstGeom prst="rect">
            <a:avLst/>
          </a:prstGeom>
          <a:noFill/>
        </p:spPr>
        <p:txBody>
          <a:bodyPr wrap="square" rtlCol="0">
            <a:spAutoFit/>
          </a:bodyPr>
          <a:lstStyle/>
          <a:p>
            <a:pPr algn="ctr"/>
            <a:r>
              <a:rPr lang="en-US" sz="1600" b="1" dirty="0">
                <a:solidFill>
                  <a:schemeClr val="bg1">
                    <a:lumMod val="95000"/>
                  </a:schemeClr>
                </a:solidFill>
                <a:latin typeface="Arial" panose="020B0604020202020204" pitchFamily="34" charset="0"/>
                <a:cs typeface="Arial" panose="020B0604020202020204" pitchFamily="34" charset="0"/>
              </a:rPr>
              <a:t>Data migration</a:t>
            </a:r>
          </a:p>
        </p:txBody>
      </p:sp>
      <p:sp>
        <p:nvSpPr>
          <p:cNvPr id="27" name="TextBox 26">
            <a:extLst>
              <a:ext uri="{FF2B5EF4-FFF2-40B4-BE49-F238E27FC236}">
                <a16:creationId xmlns:a16="http://schemas.microsoft.com/office/drawing/2014/main" id="{5501EA72-8F6C-4DEF-A4AE-D95BF152E321}"/>
              </a:ext>
            </a:extLst>
          </p:cNvPr>
          <p:cNvSpPr txBox="1"/>
          <p:nvPr/>
        </p:nvSpPr>
        <p:spPr>
          <a:xfrm>
            <a:off x="714554" y="3507549"/>
            <a:ext cx="3114662" cy="1169551"/>
          </a:xfrm>
          <a:prstGeom prst="rect">
            <a:avLst/>
          </a:prstGeom>
          <a:noFill/>
        </p:spPr>
        <p:txBody>
          <a:bodyPr wrap="square" rtlCol="0">
            <a:spAutoFit/>
          </a:bodyPr>
          <a:lstStyle/>
          <a:p>
            <a:pPr marL="171450" indent="-171450">
              <a:buFont typeface="Arial" panose="020B0604020202020204" pitchFamily="34" charset="0"/>
              <a:buChar char="•"/>
            </a:pPr>
            <a:r>
              <a:rPr lang="en-IN" sz="1400" dirty="0">
                <a:solidFill>
                  <a:schemeClr val="bg1">
                    <a:lumMod val="95000"/>
                  </a:schemeClr>
                </a:solidFill>
                <a:latin typeface="Arial" panose="020B0604020202020204" pitchFamily="34" charset="0"/>
                <a:cs typeface="Arial" panose="020B0604020202020204" pitchFamily="34" charset="0"/>
              </a:rPr>
              <a:t>Moving data from existing data sources to foundry</a:t>
            </a:r>
          </a:p>
          <a:p>
            <a:pPr marL="171450" indent="-171450">
              <a:buFont typeface="Arial" panose="020B0604020202020204" pitchFamily="34" charset="0"/>
              <a:buChar char="•"/>
            </a:pPr>
            <a:endParaRPr lang="en-IN" sz="1400" dirty="0">
              <a:solidFill>
                <a:schemeClr val="bg1">
                  <a:lumMod val="9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dirty="0">
                <a:solidFill>
                  <a:schemeClr val="bg1">
                    <a:lumMod val="95000"/>
                  </a:schemeClr>
                </a:solidFill>
                <a:latin typeface="Arial" panose="020B0604020202020204" pitchFamily="34" charset="0"/>
                <a:cs typeface="Arial" panose="020B0604020202020204" pitchFamily="34" charset="0"/>
              </a:rPr>
              <a:t>Creating data pipeline for future updates</a:t>
            </a:r>
          </a:p>
        </p:txBody>
      </p:sp>
      <p:sp>
        <p:nvSpPr>
          <p:cNvPr id="28" name="Freeform 27">
            <a:extLst>
              <a:ext uri="{FF2B5EF4-FFF2-40B4-BE49-F238E27FC236}">
                <a16:creationId xmlns:a16="http://schemas.microsoft.com/office/drawing/2014/main" id="{14142E94-3D49-489F-88CC-3B8B2548F9BE}"/>
              </a:ext>
            </a:extLst>
          </p:cNvPr>
          <p:cNvSpPr/>
          <p:nvPr/>
        </p:nvSpPr>
        <p:spPr>
          <a:xfrm rot="16200000">
            <a:off x="3797293" y="1955145"/>
            <a:ext cx="4491108" cy="3394366"/>
          </a:xfrm>
          <a:custGeom>
            <a:avLst/>
            <a:gdLst>
              <a:gd name="connsiteX0" fmla="*/ 0 w 2523647"/>
              <a:gd name="connsiteY0" fmla="*/ 0 h 4801402"/>
              <a:gd name="connsiteX1" fmla="*/ 2523647 w 2523647"/>
              <a:gd name="connsiteY1" fmla="*/ 0 h 4801402"/>
              <a:gd name="connsiteX2" fmla="*/ 2523647 w 2523647"/>
              <a:gd name="connsiteY2" fmla="*/ 4801402 h 4801402"/>
              <a:gd name="connsiteX3" fmla="*/ 0 w 2523647"/>
              <a:gd name="connsiteY3" fmla="*/ 4801402 h 4801402"/>
              <a:gd name="connsiteX4" fmla="*/ 0 w 2523647"/>
              <a:gd name="connsiteY4" fmla="*/ 0 h 480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647" h="4801402">
                <a:moveTo>
                  <a:pt x="2523647" y="1"/>
                </a:moveTo>
                <a:lnTo>
                  <a:pt x="2523647" y="4801401"/>
                </a:lnTo>
                <a:lnTo>
                  <a:pt x="0" y="4801401"/>
                </a:lnTo>
                <a:lnTo>
                  <a:pt x="0" y="1"/>
                </a:lnTo>
                <a:lnTo>
                  <a:pt x="2523647" y="1"/>
                </a:lnTo>
                <a:close/>
              </a:path>
            </a:pathLst>
          </a:custGeom>
          <a:solidFill>
            <a:schemeClr val="accent5">
              <a:lumMod val="50000"/>
            </a:schemeClr>
          </a:solidFill>
        </p:spPr>
        <p:style>
          <a:lnRef idx="3">
            <a:schemeClr val="lt1">
              <a:hueOff val="0"/>
              <a:satOff val="0"/>
              <a:lumOff val="0"/>
              <a:alphaOff val="0"/>
            </a:schemeClr>
          </a:lnRef>
          <a:fillRef idx="1">
            <a:scrgbClr r="0" g="0" b="0"/>
          </a:fillRef>
          <a:effectRef idx="1">
            <a:schemeClr val="accent4">
              <a:hueOff val="0"/>
              <a:satOff val="0"/>
              <a:lumOff val="0"/>
              <a:alphaOff val="0"/>
            </a:schemeClr>
          </a:effectRef>
          <a:fontRef idx="minor">
            <a:schemeClr val="lt1"/>
          </a:fontRef>
        </p:style>
        <p:txBody>
          <a:bodyPr spcFirstLastPara="0" vert="horz" wrap="square" lIns="583010" tIns="1805184" rIns="154306" bIns="96604" numCol="1" spcCol="1270" anchor="ctr" anchorCtr="0">
            <a:noAutofit/>
          </a:bodyPr>
          <a:lstStyle/>
          <a:p>
            <a:pPr lvl="0" algn="r" defTabSz="1200150">
              <a:lnSpc>
                <a:spcPct val="90000"/>
              </a:lnSpc>
              <a:spcBef>
                <a:spcPct val="0"/>
              </a:spcBef>
              <a:spcAft>
                <a:spcPct val="35000"/>
              </a:spcAft>
            </a:pPr>
            <a:endParaRPr lang="en-US" sz="1400" b="1" kern="12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1F70DBC-78A9-49BB-B76D-6C2875455CBC}"/>
              </a:ext>
            </a:extLst>
          </p:cNvPr>
          <p:cNvSpPr txBox="1"/>
          <p:nvPr/>
        </p:nvSpPr>
        <p:spPr>
          <a:xfrm>
            <a:off x="4885404" y="1598044"/>
            <a:ext cx="2368806" cy="584775"/>
          </a:xfrm>
          <a:prstGeom prst="rect">
            <a:avLst/>
          </a:prstGeom>
          <a:solidFill>
            <a:schemeClr val="accent5">
              <a:lumMod val="50000"/>
            </a:schemeClr>
          </a:solidFill>
        </p:spPr>
        <p:txBody>
          <a:bodyPr wrap="square" rtlCol="0">
            <a:spAutoFit/>
          </a:bodyPr>
          <a:lstStyle/>
          <a:p>
            <a:pPr algn="ctr"/>
            <a:r>
              <a:rPr lang="en-US" sz="1600" b="1" dirty="0">
                <a:solidFill>
                  <a:schemeClr val="bg1">
                    <a:lumMod val="95000"/>
                  </a:schemeClr>
                </a:solidFill>
                <a:latin typeface="Arial" panose="020B0604020202020204" pitchFamily="34" charset="0"/>
                <a:cs typeface="Arial" panose="020B0604020202020204" pitchFamily="34" charset="0"/>
              </a:rPr>
              <a:t>Monitoring &amp; Maintenance</a:t>
            </a:r>
          </a:p>
        </p:txBody>
      </p:sp>
      <p:sp>
        <p:nvSpPr>
          <p:cNvPr id="30" name="TextBox 29">
            <a:extLst>
              <a:ext uri="{FF2B5EF4-FFF2-40B4-BE49-F238E27FC236}">
                <a16:creationId xmlns:a16="http://schemas.microsoft.com/office/drawing/2014/main" id="{D7C9428A-43ED-4030-9CE1-FB2984633C44}"/>
              </a:ext>
            </a:extLst>
          </p:cNvPr>
          <p:cNvSpPr txBox="1"/>
          <p:nvPr/>
        </p:nvSpPr>
        <p:spPr>
          <a:xfrm>
            <a:off x="4577482" y="3533328"/>
            <a:ext cx="2909454" cy="1384995"/>
          </a:xfrm>
          <a:prstGeom prst="rect">
            <a:avLst/>
          </a:prstGeom>
          <a:noFill/>
        </p:spPr>
        <p:txBody>
          <a:bodyPr wrap="square" rtlCol="0">
            <a:spAutoFit/>
          </a:bodyPr>
          <a:lstStyle/>
          <a:p>
            <a:pPr marL="171450" indent="-171450">
              <a:buFont typeface="Arial" panose="020B0604020202020204" pitchFamily="34" charset="0"/>
              <a:buChar char="•"/>
            </a:pPr>
            <a:r>
              <a:rPr lang="en-IN" sz="1400" dirty="0">
                <a:solidFill>
                  <a:schemeClr val="bg1">
                    <a:lumMod val="95000"/>
                  </a:schemeClr>
                </a:solidFill>
                <a:latin typeface="Arial" panose="020B0604020202020204" pitchFamily="34" charset="0"/>
                <a:cs typeface="Arial" panose="020B0604020202020204" pitchFamily="34" charset="0"/>
              </a:rPr>
              <a:t>ETL management</a:t>
            </a:r>
          </a:p>
          <a:p>
            <a:pPr marL="171450" indent="-171450">
              <a:buFont typeface="Arial" panose="020B0604020202020204" pitchFamily="34" charset="0"/>
              <a:buChar char="•"/>
            </a:pPr>
            <a:endParaRPr lang="en-IN" sz="1400" dirty="0">
              <a:solidFill>
                <a:schemeClr val="bg1">
                  <a:lumMod val="9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400" dirty="0">
                <a:solidFill>
                  <a:schemeClr val="bg1">
                    <a:lumMod val="95000"/>
                  </a:schemeClr>
                </a:solidFill>
                <a:latin typeface="Arial" panose="020B0604020202020204" pitchFamily="34" charset="0"/>
                <a:cs typeface="Arial" panose="020B0604020202020204" pitchFamily="34" charset="0"/>
              </a:rPr>
              <a:t>Integration of new data sources</a:t>
            </a:r>
          </a:p>
          <a:p>
            <a:pPr marL="171450" indent="-171450">
              <a:buFont typeface="Arial" panose="020B0604020202020204" pitchFamily="34" charset="0"/>
              <a:buChar char="•"/>
            </a:pPr>
            <a:endParaRPr lang="en-IN" sz="1400" dirty="0">
              <a:solidFill>
                <a:schemeClr val="bg1">
                  <a:lumMod val="9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400" dirty="0">
                <a:solidFill>
                  <a:schemeClr val="bg1">
                    <a:lumMod val="95000"/>
                  </a:schemeClr>
                </a:solidFill>
                <a:latin typeface="Arial" panose="020B0604020202020204" pitchFamily="34" charset="0"/>
                <a:cs typeface="Arial" panose="020B0604020202020204" pitchFamily="34" charset="0"/>
              </a:rPr>
              <a:t>Access management &amp; decentralization of data platform</a:t>
            </a:r>
          </a:p>
        </p:txBody>
      </p:sp>
      <p:pic>
        <p:nvPicPr>
          <p:cNvPr id="32" name="Picture 4" descr="https://static.thenounproject.com/png/369287-200.png">
            <a:extLst>
              <a:ext uri="{FF2B5EF4-FFF2-40B4-BE49-F238E27FC236}">
                <a16:creationId xmlns:a16="http://schemas.microsoft.com/office/drawing/2014/main" id="{DF0945D3-097F-4045-86DE-0CD619D632D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340705" y="209905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tatic.thenounproject.com/png/1851413-200.png">
            <a:extLst>
              <a:ext uri="{FF2B5EF4-FFF2-40B4-BE49-F238E27FC236}">
                <a16:creationId xmlns:a16="http://schemas.microsoft.com/office/drawing/2014/main" id="{5E850297-EBBC-4D8B-8BC7-7AB35AE4D5F7}"/>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738013" y="2273201"/>
            <a:ext cx="768396" cy="7683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ata to user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244568" y="2210614"/>
            <a:ext cx="1474949" cy="98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09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Reporting &amp; visualization framework</a:t>
            </a:r>
          </a:p>
        </p:txBody>
      </p:sp>
      <p:pic>
        <p:nvPicPr>
          <p:cNvPr id="38" name="Picture 37">
            <a:extLst>
              <a:ext uri="{FF2B5EF4-FFF2-40B4-BE49-F238E27FC236}">
                <a16:creationId xmlns:a16="http://schemas.microsoft.com/office/drawing/2014/main" id="{C2B65DE5-0221-5D4C-8744-7EA6E4B54E9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5058" y="1929623"/>
            <a:ext cx="471406" cy="471406"/>
          </a:xfrm>
          <a:prstGeom prst="rect">
            <a:avLst/>
          </a:prstGeom>
        </p:spPr>
      </p:pic>
      <p:sp>
        <p:nvSpPr>
          <p:cNvPr id="39" name="Rectangle 38">
            <a:extLst>
              <a:ext uri="{FF2B5EF4-FFF2-40B4-BE49-F238E27FC236}">
                <a16:creationId xmlns:a16="http://schemas.microsoft.com/office/drawing/2014/main" id="{C98D5197-F315-2542-9EA6-4F7B8C56E450}"/>
              </a:ext>
            </a:extLst>
          </p:cNvPr>
          <p:cNvSpPr/>
          <p:nvPr/>
        </p:nvSpPr>
        <p:spPr>
          <a:xfrm>
            <a:off x="-191092" y="2460146"/>
            <a:ext cx="1081418" cy="307777"/>
          </a:xfrm>
          <a:prstGeom prst="rect">
            <a:avLst/>
          </a:prstGeom>
        </p:spPr>
        <p:txBody>
          <a:bodyPr wrap="square">
            <a:spAutoFit/>
          </a:bodyPr>
          <a:lstStyle/>
          <a:p>
            <a:pPr algn="ctr"/>
            <a:r>
              <a:rPr lang="en-IN" sz="1400" b="1" dirty="0">
                <a:latin typeface="Segoe UI" panose="020B0502040204020203" pitchFamily="34" charset="0"/>
                <a:ea typeface="Segoe UI" panose="020B0502040204020203" pitchFamily="34" charset="0"/>
                <a:cs typeface="Segoe UI" panose="020B0502040204020203" pitchFamily="34" charset="0"/>
              </a:rPr>
              <a:t>User</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536F30B7-41F3-C54A-9150-ABBF39F6073A}"/>
              </a:ext>
            </a:extLst>
          </p:cNvPr>
          <p:cNvSpPr/>
          <p:nvPr/>
        </p:nvSpPr>
        <p:spPr>
          <a:xfrm>
            <a:off x="536746" y="564621"/>
            <a:ext cx="11456775" cy="640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query API to export data from foundry to S3 and use AWS framework for data analysis &amp; visualization</a:t>
            </a:r>
          </a:p>
        </p:txBody>
      </p:sp>
      <p:sp>
        <p:nvSpPr>
          <p:cNvPr id="66" name="Rectangle 65">
            <a:extLst>
              <a:ext uri="{FF2B5EF4-FFF2-40B4-BE49-F238E27FC236}">
                <a16:creationId xmlns:a16="http://schemas.microsoft.com/office/drawing/2014/main" id="{C4BFD329-D5E1-E147-ABC3-816E320583B9}"/>
              </a:ext>
            </a:extLst>
          </p:cNvPr>
          <p:cNvSpPr/>
          <p:nvPr/>
        </p:nvSpPr>
        <p:spPr>
          <a:xfrm>
            <a:off x="8039655" y="3230765"/>
            <a:ext cx="788810" cy="523220"/>
          </a:xfrm>
          <a:prstGeom prst="rect">
            <a:avLst/>
          </a:prstGeom>
        </p:spPr>
        <p:txBody>
          <a:bodyPr wrap="square">
            <a:spAutoFit/>
          </a:bodyPr>
          <a:lstStyle/>
          <a:p>
            <a:pPr algn="ctr"/>
            <a:r>
              <a:rPr lang="en-IN" sz="1400" b="1" dirty="0">
                <a:latin typeface="Segoe UI" panose="020B0502040204020203" pitchFamily="34" charset="0"/>
                <a:ea typeface="Segoe UI" panose="020B0502040204020203" pitchFamily="34" charset="0"/>
                <a:cs typeface="Segoe UI" panose="020B0502040204020203" pitchFamily="34" charset="0"/>
              </a:rPr>
              <a:t>Elastic </a:t>
            </a:r>
          </a:p>
          <a:p>
            <a:pPr algn="ctr"/>
            <a:r>
              <a:rPr lang="en-IN" sz="1400" b="1" dirty="0">
                <a:latin typeface="Segoe UI" panose="020B0502040204020203" pitchFamily="34" charset="0"/>
                <a:ea typeface="Segoe UI" panose="020B0502040204020203" pitchFamily="34" charset="0"/>
                <a:cs typeface="Segoe UI" panose="020B0502040204020203" pitchFamily="34" charset="0"/>
              </a:rPr>
              <a:t>Search</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3DC5F185-3EB3-7847-ACC4-5EC70786C47B}"/>
              </a:ext>
            </a:extLst>
          </p:cNvPr>
          <p:cNvSpPr/>
          <p:nvPr/>
        </p:nvSpPr>
        <p:spPr>
          <a:xfrm>
            <a:off x="3123497" y="2791498"/>
            <a:ext cx="959683" cy="523220"/>
          </a:xfrm>
          <a:prstGeom prst="rect">
            <a:avLst/>
          </a:prstGeom>
        </p:spPr>
        <p:txBody>
          <a:bodyPr wrap="square">
            <a:spAutoFit/>
          </a:bodyPr>
          <a:lstStyle/>
          <a:p>
            <a:pPr algn="ctr"/>
            <a:r>
              <a:rPr lang="en-IN" sz="1400" b="1" dirty="0">
                <a:latin typeface="Segoe UI" panose="020B0502040204020203" pitchFamily="34" charset="0"/>
                <a:ea typeface="Segoe UI" panose="020B0502040204020203" pitchFamily="34" charset="0"/>
                <a:cs typeface="Segoe UI" panose="020B0502040204020203" pitchFamily="34" charset="0"/>
              </a:rPr>
              <a:t>API </a:t>
            </a:r>
          </a:p>
          <a:p>
            <a:pPr algn="ctr"/>
            <a:r>
              <a:rPr lang="en-IN" sz="1400" b="1" dirty="0">
                <a:latin typeface="Segoe UI" panose="020B0502040204020203" pitchFamily="34" charset="0"/>
                <a:ea typeface="Segoe UI" panose="020B0502040204020203" pitchFamily="34" charset="0"/>
                <a:cs typeface="Segoe UI" panose="020B0502040204020203" pitchFamily="34" charset="0"/>
              </a:rPr>
              <a:t>Gateway</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sp>
        <p:nvSpPr>
          <p:cNvPr id="77" name="Rectangle 76">
            <a:extLst>
              <a:ext uri="{FF2B5EF4-FFF2-40B4-BE49-F238E27FC236}">
                <a16:creationId xmlns:a16="http://schemas.microsoft.com/office/drawing/2014/main" id="{68350732-8B67-B747-AE13-E2E2838279A0}"/>
              </a:ext>
            </a:extLst>
          </p:cNvPr>
          <p:cNvSpPr/>
          <p:nvPr/>
        </p:nvSpPr>
        <p:spPr>
          <a:xfrm>
            <a:off x="4487354" y="2775341"/>
            <a:ext cx="1079854" cy="523220"/>
          </a:xfrm>
          <a:prstGeom prst="rect">
            <a:avLst/>
          </a:prstGeom>
        </p:spPr>
        <p:txBody>
          <a:bodyPr wrap="square">
            <a:spAutoFit/>
          </a:bodyPr>
          <a:lstStyle/>
          <a:p>
            <a:pPr algn="ctr"/>
            <a:r>
              <a:rPr lang="en-IN" sz="1400" b="1" dirty="0">
                <a:latin typeface="Segoe UI" panose="020B0502040204020203" pitchFamily="34" charset="0"/>
                <a:ea typeface="Segoe UI" panose="020B0502040204020203" pitchFamily="34" charset="0"/>
                <a:cs typeface="Segoe UI" panose="020B0502040204020203" pitchFamily="34" charset="0"/>
              </a:rPr>
              <a:t>Serverless</a:t>
            </a:r>
          </a:p>
          <a:p>
            <a:pPr algn="ctr"/>
            <a:r>
              <a:rPr lang="en-IN" sz="1400" b="1" dirty="0">
                <a:latin typeface="Segoe UI" panose="020B0502040204020203" pitchFamily="34" charset="0"/>
                <a:ea typeface="Segoe UI" panose="020B0502040204020203" pitchFamily="34" charset="0"/>
                <a:cs typeface="Segoe UI" panose="020B0502040204020203" pitchFamily="34" charset="0"/>
              </a:rPr>
              <a:t>Lambda</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sp>
        <p:nvSpPr>
          <p:cNvPr id="80" name="Chevron 79">
            <a:extLst>
              <a:ext uri="{FF2B5EF4-FFF2-40B4-BE49-F238E27FC236}">
                <a16:creationId xmlns:a16="http://schemas.microsoft.com/office/drawing/2014/main" id="{55196B92-E022-5944-8C66-8E68D4905270}"/>
              </a:ext>
            </a:extLst>
          </p:cNvPr>
          <p:cNvSpPr/>
          <p:nvPr/>
        </p:nvSpPr>
        <p:spPr>
          <a:xfrm flipH="1">
            <a:off x="2583127" y="2125388"/>
            <a:ext cx="200710" cy="24088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Chevron 80">
            <a:extLst>
              <a:ext uri="{FF2B5EF4-FFF2-40B4-BE49-F238E27FC236}">
                <a16:creationId xmlns:a16="http://schemas.microsoft.com/office/drawing/2014/main" id="{BBF75AD0-5F2D-8442-BAE5-4C33DCD4200B}"/>
              </a:ext>
            </a:extLst>
          </p:cNvPr>
          <p:cNvSpPr/>
          <p:nvPr/>
        </p:nvSpPr>
        <p:spPr>
          <a:xfrm>
            <a:off x="2885121" y="2117121"/>
            <a:ext cx="197375" cy="253166"/>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pic>
        <p:nvPicPr>
          <p:cNvPr id="82" name="Picture 81">
            <a:extLst>
              <a:ext uri="{FF2B5EF4-FFF2-40B4-BE49-F238E27FC236}">
                <a16:creationId xmlns:a16="http://schemas.microsoft.com/office/drawing/2014/main" id="{B866E5BA-2FE6-A847-B8C4-D4DE22C0252F}"/>
              </a:ext>
            </a:extLst>
          </p:cNvPr>
          <p:cNvPicPr>
            <a:picLocks noChangeAspect="1"/>
          </p:cNvPicPr>
          <p:nvPr/>
        </p:nvPicPr>
        <p:blipFill>
          <a:blip r:embed="rId4"/>
          <a:stretch>
            <a:fillRect/>
          </a:stretch>
        </p:blipFill>
        <p:spPr>
          <a:xfrm>
            <a:off x="3273019" y="1772335"/>
            <a:ext cx="745705" cy="898335"/>
          </a:xfrm>
          <a:prstGeom prst="rect">
            <a:avLst/>
          </a:prstGeom>
        </p:spPr>
      </p:pic>
      <p:pic>
        <p:nvPicPr>
          <p:cNvPr id="83" name="Picture 82">
            <a:extLst>
              <a:ext uri="{FF2B5EF4-FFF2-40B4-BE49-F238E27FC236}">
                <a16:creationId xmlns:a16="http://schemas.microsoft.com/office/drawing/2014/main" id="{F41553AA-C42A-EE4E-8D23-E90A3D2CC4EE}"/>
              </a:ext>
            </a:extLst>
          </p:cNvPr>
          <p:cNvPicPr>
            <a:picLocks noChangeAspect="1"/>
          </p:cNvPicPr>
          <p:nvPr/>
        </p:nvPicPr>
        <p:blipFill>
          <a:blip r:embed="rId5"/>
          <a:stretch>
            <a:fillRect/>
          </a:stretch>
        </p:blipFill>
        <p:spPr>
          <a:xfrm>
            <a:off x="4674680" y="1869444"/>
            <a:ext cx="692283" cy="716155"/>
          </a:xfrm>
          <a:prstGeom prst="rect">
            <a:avLst/>
          </a:prstGeom>
        </p:spPr>
      </p:pic>
      <p:sp>
        <p:nvSpPr>
          <p:cNvPr id="84" name="Chevron 83">
            <a:extLst>
              <a:ext uri="{FF2B5EF4-FFF2-40B4-BE49-F238E27FC236}">
                <a16:creationId xmlns:a16="http://schemas.microsoft.com/office/drawing/2014/main" id="{820F5C12-255E-BC48-B50D-83D056EC08C7}"/>
              </a:ext>
            </a:extLst>
          </p:cNvPr>
          <p:cNvSpPr/>
          <p:nvPr/>
        </p:nvSpPr>
        <p:spPr>
          <a:xfrm flipH="1">
            <a:off x="4180216" y="2150006"/>
            <a:ext cx="200710" cy="24088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85" name="Chevron 84">
            <a:extLst>
              <a:ext uri="{FF2B5EF4-FFF2-40B4-BE49-F238E27FC236}">
                <a16:creationId xmlns:a16="http://schemas.microsoft.com/office/drawing/2014/main" id="{3D2B4313-F075-0A44-914C-69DB55EFDFE4}"/>
              </a:ext>
            </a:extLst>
          </p:cNvPr>
          <p:cNvSpPr/>
          <p:nvPr/>
        </p:nvSpPr>
        <p:spPr>
          <a:xfrm>
            <a:off x="4482210" y="2141739"/>
            <a:ext cx="197375" cy="253166"/>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373A74F9-9D21-6341-BC2F-22DFB2989352}"/>
              </a:ext>
            </a:extLst>
          </p:cNvPr>
          <p:cNvSpPr/>
          <p:nvPr/>
        </p:nvSpPr>
        <p:spPr>
          <a:xfrm>
            <a:off x="6303272" y="3090833"/>
            <a:ext cx="1584656" cy="307777"/>
          </a:xfrm>
          <a:prstGeom prst="rect">
            <a:avLst/>
          </a:prstGeom>
        </p:spPr>
        <p:txBody>
          <a:bodyPr wrap="square">
            <a:spAutoFit/>
          </a:bodyPr>
          <a:lstStyle/>
          <a:p>
            <a:pPr algn="ctr"/>
            <a:r>
              <a:rPr lang="en-IN" sz="1400" b="1" dirty="0">
                <a:latin typeface="Segoe UI" panose="020B0502040204020203" pitchFamily="34" charset="0"/>
                <a:ea typeface="Segoe UI" panose="020B0502040204020203" pitchFamily="34" charset="0"/>
                <a:cs typeface="Segoe UI" panose="020B0502040204020203" pitchFamily="34" charset="0"/>
              </a:rPr>
              <a:t>EMR</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pic>
        <p:nvPicPr>
          <p:cNvPr id="88" name="Picture 87">
            <a:extLst>
              <a:ext uri="{FF2B5EF4-FFF2-40B4-BE49-F238E27FC236}">
                <a16:creationId xmlns:a16="http://schemas.microsoft.com/office/drawing/2014/main" id="{33AD7443-EFEC-2C4C-BE8F-1AF9832462BB}"/>
              </a:ext>
            </a:extLst>
          </p:cNvPr>
          <p:cNvPicPr>
            <a:picLocks noChangeAspect="1"/>
          </p:cNvPicPr>
          <p:nvPr/>
        </p:nvPicPr>
        <p:blipFill rotWithShape="1">
          <a:blip r:embed="rId6">
            <a:clrChange>
              <a:clrFrom>
                <a:srgbClr val="FFFFFF"/>
              </a:clrFrom>
              <a:clrTo>
                <a:srgbClr val="FFFFFF">
                  <a:alpha val="0"/>
                </a:srgbClr>
              </a:clrTo>
            </a:clrChange>
          </a:blip>
          <a:srcRect l="18453" t="14459" r="22779" b="19980"/>
          <a:stretch/>
        </p:blipFill>
        <p:spPr>
          <a:xfrm>
            <a:off x="9808659" y="2567821"/>
            <a:ext cx="587025" cy="684264"/>
          </a:xfrm>
          <a:prstGeom prst="rect">
            <a:avLst/>
          </a:prstGeom>
        </p:spPr>
      </p:pic>
      <p:sp>
        <p:nvSpPr>
          <p:cNvPr id="89" name="Rectangle 88">
            <a:extLst>
              <a:ext uri="{FF2B5EF4-FFF2-40B4-BE49-F238E27FC236}">
                <a16:creationId xmlns:a16="http://schemas.microsoft.com/office/drawing/2014/main" id="{A9AAC8AE-141B-C047-84CE-A3BD2DCF6669}"/>
              </a:ext>
            </a:extLst>
          </p:cNvPr>
          <p:cNvSpPr/>
          <p:nvPr/>
        </p:nvSpPr>
        <p:spPr>
          <a:xfrm>
            <a:off x="7216584" y="1796780"/>
            <a:ext cx="1374362" cy="307777"/>
          </a:xfrm>
          <a:prstGeom prst="rect">
            <a:avLst/>
          </a:prstGeom>
        </p:spPr>
        <p:txBody>
          <a:bodyPr wrap="square">
            <a:spAutoFit/>
          </a:bodyPr>
          <a:lstStyle/>
          <a:p>
            <a:pPr algn="ctr"/>
            <a:r>
              <a:rPr lang="en-IN" sz="1400" b="1" dirty="0">
                <a:latin typeface="Segoe UI" panose="020B0502040204020203" pitchFamily="34" charset="0"/>
                <a:ea typeface="Segoe UI" panose="020B0502040204020203" pitchFamily="34" charset="0"/>
                <a:cs typeface="Segoe UI" panose="020B0502040204020203" pitchFamily="34" charset="0"/>
              </a:rPr>
              <a:t>Foundry</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sp>
        <p:nvSpPr>
          <p:cNvPr id="91" name="Rectangle 90">
            <a:extLst>
              <a:ext uri="{FF2B5EF4-FFF2-40B4-BE49-F238E27FC236}">
                <a16:creationId xmlns:a16="http://schemas.microsoft.com/office/drawing/2014/main" id="{E49D8D37-C436-6D4C-B587-BF8F74A05F61}"/>
              </a:ext>
            </a:extLst>
          </p:cNvPr>
          <p:cNvSpPr/>
          <p:nvPr/>
        </p:nvSpPr>
        <p:spPr>
          <a:xfrm>
            <a:off x="9711766" y="3398610"/>
            <a:ext cx="780810" cy="523220"/>
          </a:xfrm>
          <a:prstGeom prst="rect">
            <a:avLst/>
          </a:prstGeom>
        </p:spPr>
        <p:txBody>
          <a:bodyPr wrap="square">
            <a:spAutoFit/>
          </a:bodyPr>
          <a:lstStyle/>
          <a:p>
            <a:pPr algn="ctr"/>
            <a:r>
              <a:rPr lang="en-IN" sz="1400" b="1" dirty="0">
                <a:latin typeface="Segoe UI" panose="020B0502040204020203" pitchFamily="34" charset="0"/>
                <a:ea typeface="Segoe UI" panose="020B0502040204020203" pitchFamily="34" charset="0"/>
                <a:cs typeface="Segoe UI" panose="020B0502040204020203" pitchFamily="34" charset="0"/>
              </a:rPr>
              <a:t>S3</a:t>
            </a:r>
          </a:p>
          <a:p>
            <a:pPr algn="ctr"/>
            <a:r>
              <a:rPr lang="en-IN" sz="1400" b="1" dirty="0">
                <a:latin typeface="Segoe UI" panose="020B0502040204020203" pitchFamily="34" charset="0"/>
                <a:ea typeface="Segoe UI" panose="020B0502040204020203" pitchFamily="34" charset="0"/>
                <a:cs typeface="Segoe UI" panose="020B0502040204020203" pitchFamily="34" charset="0"/>
              </a:rPr>
              <a:t>Bucket</a:t>
            </a:r>
            <a:endParaRPr lang="en-US" sz="1400" b="1" dirty="0">
              <a:latin typeface="Segoe UI" panose="020B0502040204020203" pitchFamily="34" charset="0"/>
              <a:ea typeface="Segoe UI" panose="020B0502040204020203" pitchFamily="34" charset="0"/>
              <a:cs typeface="Segoe UI" panose="020B0502040204020203" pitchFamily="34" charset="0"/>
            </a:endParaRPr>
          </a:p>
        </p:txBody>
      </p:sp>
      <p:pic>
        <p:nvPicPr>
          <p:cNvPr id="92" name="Picture 91">
            <a:extLst>
              <a:ext uri="{FF2B5EF4-FFF2-40B4-BE49-F238E27FC236}">
                <a16:creationId xmlns:a16="http://schemas.microsoft.com/office/drawing/2014/main" id="{473B6A81-F6B0-9742-8E44-BE9932710B6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30381" y="2328951"/>
            <a:ext cx="666729" cy="800076"/>
          </a:xfrm>
          <a:prstGeom prst="rect">
            <a:avLst/>
          </a:prstGeom>
        </p:spPr>
      </p:pic>
      <p:sp>
        <p:nvSpPr>
          <p:cNvPr id="93" name="Chevron 92">
            <a:extLst>
              <a:ext uri="{FF2B5EF4-FFF2-40B4-BE49-F238E27FC236}">
                <a16:creationId xmlns:a16="http://schemas.microsoft.com/office/drawing/2014/main" id="{CF743AD0-CDC5-4341-B357-8F4786D5C1D8}"/>
              </a:ext>
            </a:extLst>
          </p:cNvPr>
          <p:cNvSpPr/>
          <p:nvPr/>
        </p:nvSpPr>
        <p:spPr>
          <a:xfrm flipH="1">
            <a:off x="9121091" y="2803148"/>
            <a:ext cx="200710" cy="24088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94" name="Chevron 93">
            <a:extLst>
              <a:ext uri="{FF2B5EF4-FFF2-40B4-BE49-F238E27FC236}">
                <a16:creationId xmlns:a16="http://schemas.microsoft.com/office/drawing/2014/main" id="{98875A67-A8E4-9548-9B9F-C1D217E3CA9F}"/>
              </a:ext>
            </a:extLst>
          </p:cNvPr>
          <p:cNvSpPr/>
          <p:nvPr/>
        </p:nvSpPr>
        <p:spPr>
          <a:xfrm>
            <a:off x="9423085" y="2794881"/>
            <a:ext cx="197375" cy="253166"/>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pic>
        <p:nvPicPr>
          <p:cNvPr id="95" name="Picture 94">
            <a:extLst>
              <a:ext uri="{FF2B5EF4-FFF2-40B4-BE49-F238E27FC236}">
                <a16:creationId xmlns:a16="http://schemas.microsoft.com/office/drawing/2014/main" id="{31E33F28-A81E-46F3-9615-0E49111AFA57}"/>
              </a:ext>
            </a:extLst>
          </p:cNvPr>
          <p:cNvPicPr>
            <a:picLocks noChangeAspect="1"/>
          </p:cNvPicPr>
          <p:nvPr/>
        </p:nvPicPr>
        <p:blipFill>
          <a:blip r:embed="rId8"/>
          <a:stretch>
            <a:fillRect/>
          </a:stretch>
        </p:blipFill>
        <p:spPr>
          <a:xfrm>
            <a:off x="7379890" y="1177347"/>
            <a:ext cx="1047750" cy="609600"/>
          </a:xfrm>
          <a:prstGeom prst="rect">
            <a:avLst/>
          </a:prstGeom>
        </p:spPr>
      </p:pic>
      <p:sp>
        <p:nvSpPr>
          <p:cNvPr id="96" name="TextBox 95"/>
          <p:cNvSpPr txBox="1"/>
          <p:nvPr/>
        </p:nvSpPr>
        <p:spPr>
          <a:xfrm>
            <a:off x="1693113" y="2803148"/>
            <a:ext cx="370615" cy="307777"/>
          </a:xfrm>
          <a:prstGeom prst="rect">
            <a:avLst/>
          </a:prstGeom>
        </p:spPr>
        <p:txBody>
          <a:bodyPr wrap="square">
            <a:spAutoFit/>
          </a:bodyPr>
          <a:lstStyle>
            <a:defPPr>
              <a:defRPr lang="en-US"/>
            </a:defPPr>
            <a:lvl1pPr algn="ctr">
              <a:defRPr sz="1400" b="1">
                <a:latin typeface="Segoe UI" panose="020B0502040204020203" pitchFamily="34" charset="0"/>
                <a:ea typeface="Segoe UI" panose="020B0502040204020203" pitchFamily="34" charset="0"/>
                <a:cs typeface="Segoe UI" panose="020B0502040204020203" pitchFamily="34" charset="0"/>
              </a:defRPr>
            </a:lvl1pPr>
          </a:lstStyle>
          <a:p>
            <a:r>
              <a:rPr lang="en-US" dirty="0"/>
              <a:t>UI</a:t>
            </a:r>
          </a:p>
        </p:txBody>
      </p:sp>
      <p:pic>
        <p:nvPicPr>
          <p:cNvPr id="97" name="Picture 2" descr="Image result for chat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46282" y="1985286"/>
            <a:ext cx="728044" cy="728044"/>
          </a:xfrm>
          <a:prstGeom prst="rect">
            <a:avLst/>
          </a:prstGeom>
          <a:noFill/>
          <a:extLst>
            <a:ext uri="{909E8E84-426E-40DD-AFC4-6F175D3DCCD1}">
              <a14:hiddenFill xmlns:a14="http://schemas.microsoft.com/office/drawing/2010/main">
                <a:solidFill>
                  <a:srgbClr val="FFFFFF"/>
                </a:solidFill>
              </a14:hiddenFill>
            </a:ext>
          </a:extLst>
        </p:spPr>
      </p:pic>
      <p:sp>
        <p:nvSpPr>
          <p:cNvPr id="98" name="Chevron 97">
            <a:extLst>
              <a:ext uri="{FF2B5EF4-FFF2-40B4-BE49-F238E27FC236}">
                <a16:creationId xmlns:a16="http://schemas.microsoft.com/office/drawing/2014/main" id="{55196B92-E022-5944-8C66-8E68D4905270}"/>
              </a:ext>
            </a:extLst>
          </p:cNvPr>
          <p:cNvSpPr/>
          <p:nvPr/>
        </p:nvSpPr>
        <p:spPr>
          <a:xfrm flipH="1">
            <a:off x="828347" y="2134096"/>
            <a:ext cx="200710" cy="24088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99" name="Chevron 98">
            <a:extLst>
              <a:ext uri="{FF2B5EF4-FFF2-40B4-BE49-F238E27FC236}">
                <a16:creationId xmlns:a16="http://schemas.microsoft.com/office/drawing/2014/main" id="{BBF75AD0-5F2D-8442-BAE5-4C33DCD4200B}"/>
              </a:ext>
            </a:extLst>
          </p:cNvPr>
          <p:cNvSpPr/>
          <p:nvPr/>
        </p:nvSpPr>
        <p:spPr>
          <a:xfrm>
            <a:off x="1130341" y="2125829"/>
            <a:ext cx="197375" cy="253166"/>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 name="Elbow Connector 5"/>
          <p:cNvCxnSpPr>
            <a:stCxn id="95" idx="1"/>
            <a:endCxn id="83" idx="3"/>
          </p:cNvCxnSpPr>
          <p:nvPr/>
        </p:nvCxnSpPr>
        <p:spPr>
          <a:xfrm rot="10800000" flipV="1">
            <a:off x="5366964" y="1482146"/>
            <a:ext cx="2012927" cy="745375"/>
          </a:xfrm>
          <a:prstGeom prst="bentConnector3">
            <a:avLst>
              <a:gd name="adj1" fmla="val 71956"/>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95" idx="3"/>
            <a:endCxn id="88" idx="0"/>
          </p:cNvCxnSpPr>
          <p:nvPr/>
        </p:nvCxnSpPr>
        <p:spPr>
          <a:xfrm>
            <a:off x="8427640" y="1482147"/>
            <a:ext cx="1674532" cy="1085674"/>
          </a:xfrm>
          <a:prstGeom prst="bentConnector2">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6485205" y="2165326"/>
            <a:ext cx="2498725" cy="1587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eft Bracket 40"/>
          <p:cNvSpPr/>
          <p:nvPr/>
        </p:nvSpPr>
        <p:spPr>
          <a:xfrm rot="5400000">
            <a:off x="2018296" y="1651083"/>
            <a:ext cx="394264" cy="4041330"/>
          </a:xfrm>
          <a:prstGeom prst="leftBracket">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pic>
        <p:nvPicPr>
          <p:cNvPr id="42" name="Picture 41"/>
          <p:cNvPicPr>
            <a:picLocks noChangeAspect="1"/>
          </p:cNvPicPr>
          <p:nvPr/>
        </p:nvPicPr>
        <p:blipFill rotWithShape="1">
          <a:blip r:embed="rId10"/>
          <a:srcRect b="27018"/>
          <a:stretch/>
        </p:blipFill>
        <p:spPr>
          <a:xfrm>
            <a:off x="385579" y="4179850"/>
            <a:ext cx="683864" cy="507312"/>
          </a:xfrm>
          <a:prstGeom prst="rect">
            <a:avLst/>
          </a:prstGeom>
        </p:spPr>
      </p:pic>
      <p:pic>
        <p:nvPicPr>
          <p:cNvPr id="43" name="Picture 42"/>
          <p:cNvPicPr>
            <a:picLocks noChangeAspect="1"/>
          </p:cNvPicPr>
          <p:nvPr/>
        </p:nvPicPr>
        <p:blipFill>
          <a:blip r:embed="rId11"/>
          <a:stretch>
            <a:fillRect/>
          </a:stretch>
        </p:blipFill>
        <p:spPr>
          <a:xfrm>
            <a:off x="2317253" y="4179355"/>
            <a:ext cx="586175" cy="490165"/>
          </a:xfrm>
          <a:prstGeom prst="rect">
            <a:avLst/>
          </a:prstGeom>
        </p:spPr>
      </p:pic>
      <p:pic>
        <p:nvPicPr>
          <p:cNvPr id="44" name="Picture 43"/>
          <p:cNvPicPr>
            <a:picLocks noChangeAspect="1"/>
          </p:cNvPicPr>
          <p:nvPr/>
        </p:nvPicPr>
        <p:blipFill>
          <a:blip r:embed="rId12"/>
          <a:stretch>
            <a:fillRect/>
          </a:stretch>
        </p:blipFill>
        <p:spPr>
          <a:xfrm>
            <a:off x="3370326" y="4166041"/>
            <a:ext cx="615343" cy="492978"/>
          </a:xfrm>
          <a:prstGeom prst="rect">
            <a:avLst/>
          </a:prstGeom>
        </p:spPr>
      </p:pic>
      <p:sp>
        <p:nvSpPr>
          <p:cNvPr id="45" name="Rectangle 44">
            <a:extLst>
              <a:ext uri="{FF2B5EF4-FFF2-40B4-BE49-F238E27FC236}">
                <a16:creationId xmlns:a16="http://schemas.microsoft.com/office/drawing/2014/main" id="{FF3BD5F0-F3D7-43C8-BE5A-FF9DB8194BB7}"/>
              </a:ext>
            </a:extLst>
          </p:cNvPr>
          <p:cNvSpPr/>
          <p:nvPr/>
        </p:nvSpPr>
        <p:spPr>
          <a:xfrm>
            <a:off x="1431153" y="3625891"/>
            <a:ext cx="2104983" cy="506241"/>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Access &amp; User Interface</a:t>
            </a:r>
          </a:p>
          <a:p>
            <a:pPr algn="ctr"/>
            <a:r>
              <a:rPr lang="en-IN" sz="1200" b="1" i="1" dirty="0">
                <a:solidFill>
                  <a:schemeClr val="tx2"/>
                </a:solidFill>
                <a:latin typeface="Segoe UI" panose="020B0502040204020203" pitchFamily="34" charset="0"/>
                <a:ea typeface="Segoe UI" panose="020B0502040204020203" pitchFamily="34" charset="0"/>
                <a:cs typeface="Segoe UI" panose="020B0502040204020203" pitchFamily="34" charset="0"/>
              </a:rPr>
              <a:t>Provide easy &amp; secure access</a:t>
            </a:r>
            <a:endParaRPr lang="en-US" sz="1200" b="1"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FF3BD5F0-F3D7-43C8-BE5A-FF9DB8194BB7}"/>
              </a:ext>
            </a:extLst>
          </p:cNvPr>
          <p:cNvSpPr/>
          <p:nvPr/>
        </p:nvSpPr>
        <p:spPr>
          <a:xfrm>
            <a:off x="234485" y="4729462"/>
            <a:ext cx="1041440" cy="284761"/>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API Gateway</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F3BD5F0-F3D7-43C8-BE5A-FF9DB8194BB7}"/>
              </a:ext>
            </a:extLst>
          </p:cNvPr>
          <p:cNvSpPr/>
          <p:nvPr/>
        </p:nvSpPr>
        <p:spPr>
          <a:xfrm>
            <a:off x="2368938" y="4726455"/>
            <a:ext cx="462094" cy="284761"/>
          </a:xfrm>
          <a:prstGeom prst="rect">
            <a:avLst/>
          </a:prstGeom>
        </p:spPr>
        <p:txBody>
          <a:bodyPr wrap="none">
            <a:spAutoFit/>
          </a:bodyPr>
          <a:lstStyle/>
          <a:p>
            <a:pPr algn="ctr"/>
            <a:r>
              <a:rPr lang="en-IN" sz="1200" b="1">
                <a:solidFill>
                  <a:srgbClr val="002060"/>
                </a:solidFill>
                <a:latin typeface="Segoe UI" panose="020B0502040204020203" pitchFamily="34" charset="0"/>
                <a:ea typeface="Segoe UI" panose="020B0502040204020203" pitchFamily="34" charset="0"/>
                <a:cs typeface="Segoe UI" panose="020B0502040204020203" pitchFamily="34" charset="0"/>
              </a:rPr>
              <a:t>IAM</a:t>
            </a:r>
            <a:endPar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FF3BD5F0-F3D7-43C8-BE5A-FF9DB8194BB7}"/>
              </a:ext>
            </a:extLst>
          </p:cNvPr>
          <p:cNvSpPr/>
          <p:nvPr/>
        </p:nvSpPr>
        <p:spPr>
          <a:xfrm>
            <a:off x="3295720" y="4711898"/>
            <a:ext cx="717428" cy="284761"/>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Cognito</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pic>
        <p:nvPicPr>
          <p:cNvPr id="37" name="Picture 36"/>
          <p:cNvPicPr>
            <a:picLocks noChangeAspect="1"/>
          </p:cNvPicPr>
          <p:nvPr/>
        </p:nvPicPr>
        <p:blipFill>
          <a:blip r:embed="rId13"/>
          <a:stretch>
            <a:fillRect/>
          </a:stretch>
        </p:blipFill>
        <p:spPr>
          <a:xfrm>
            <a:off x="1427737" y="4194528"/>
            <a:ext cx="470753" cy="514930"/>
          </a:xfrm>
          <a:prstGeom prst="rect">
            <a:avLst/>
          </a:prstGeom>
        </p:spPr>
      </p:pic>
      <p:sp>
        <p:nvSpPr>
          <p:cNvPr id="35" name="Rectangle 34">
            <a:extLst>
              <a:ext uri="{FF2B5EF4-FFF2-40B4-BE49-F238E27FC236}">
                <a16:creationId xmlns:a16="http://schemas.microsoft.com/office/drawing/2014/main" id="{FF3BD5F0-F3D7-43C8-BE5A-FF9DB8194BB7}"/>
              </a:ext>
            </a:extLst>
          </p:cNvPr>
          <p:cNvSpPr/>
          <p:nvPr/>
        </p:nvSpPr>
        <p:spPr>
          <a:xfrm>
            <a:off x="1270825" y="4726455"/>
            <a:ext cx="719488" cy="284761"/>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Lambda</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68" name="Group 67"/>
          <p:cNvGrpSpPr/>
          <p:nvPr/>
        </p:nvGrpSpPr>
        <p:grpSpPr>
          <a:xfrm>
            <a:off x="4615260" y="4052530"/>
            <a:ext cx="7728419" cy="1980067"/>
            <a:chOff x="3014145" y="4708556"/>
            <a:chExt cx="7728419" cy="1980067"/>
          </a:xfrm>
        </p:grpSpPr>
        <p:grpSp>
          <p:nvGrpSpPr>
            <p:cNvPr id="69" name="Group 68"/>
            <p:cNvGrpSpPr/>
            <p:nvPr/>
          </p:nvGrpSpPr>
          <p:grpSpPr>
            <a:xfrm>
              <a:off x="3014145" y="5069518"/>
              <a:ext cx="7728419" cy="1619105"/>
              <a:chOff x="3837910" y="4884229"/>
              <a:chExt cx="7728419" cy="1619105"/>
            </a:xfrm>
          </p:grpSpPr>
          <p:sp>
            <p:nvSpPr>
              <p:cNvPr id="71" name="Left Bracket 70"/>
              <p:cNvSpPr/>
              <p:nvPr/>
            </p:nvSpPr>
            <p:spPr>
              <a:xfrm rot="16200000" flipH="1">
                <a:off x="7359113" y="1567858"/>
                <a:ext cx="243257" cy="6876000"/>
              </a:xfrm>
              <a:prstGeom prst="leftBracket">
                <a:avLst/>
              </a:prstGeom>
              <a:ln w="38100">
                <a:solidFill>
                  <a:srgbClr val="04C3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808080">
                      <a:lumMod val="50000"/>
                      <a:lumOff val="50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FF3BD5F0-F3D7-43C8-BE5A-FF9DB8194BB7}"/>
                  </a:ext>
                </a:extLst>
              </p:cNvPr>
              <p:cNvSpPr/>
              <p:nvPr/>
            </p:nvSpPr>
            <p:spPr>
              <a:xfrm>
                <a:off x="4042741" y="4924390"/>
                <a:ext cx="6876001" cy="492443"/>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Protect and Secure</a:t>
                </a:r>
              </a:p>
              <a:p>
                <a:pPr algn="ctr"/>
                <a:r>
                  <a:rPr lang="en-IN" sz="1200" b="1" i="1" dirty="0">
                    <a:solidFill>
                      <a:schemeClr val="tx2"/>
                    </a:solidFill>
                    <a:latin typeface="Segoe UI" panose="020B0502040204020203" pitchFamily="34" charset="0"/>
                    <a:ea typeface="Segoe UI" panose="020B0502040204020203" pitchFamily="34" charset="0"/>
                    <a:cs typeface="Segoe UI" panose="020B0502040204020203" pitchFamily="34" charset="0"/>
                  </a:rPr>
                  <a:t>Use entitlements to ensure data is secure and users’ identities are verified</a:t>
                </a:r>
                <a:endParaRPr lang="en-US" sz="1200" b="1"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pic>
            <p:nvPicPr>
              <p:cNvPr id="73" name="Picture 72"/>
              <p:cNvPicPr>
                <a:picLocks noChangeAspect="1"/>
              </p:cNvPicPr>
              <p:nvPr/>
            </p:nvPicPr>
            <p:blipFill>
              <a:blip r:embed="rId14"/>
              <a:stretch>
                <a:fillRect/>
              </a:stretch>
            </p:blipFill>
            <p:spPr>
              <a:xfrm>
                <a:off x="4391037" y="5463819"/>
                <a:ext cx="669901" cy="560125"/>
              </a:xfrm>
              <a:prstGeom prst="rect">
                <a:avLst/>
              </a:prstGeom>
            </p:spPr>
          </p:pic>
          <p:pic>
            <p:nvPicPr>
              <p:cNvPr id="74" name="Picture 73"/>
              <p:cNvPicPr>
                <a:picLocks noChangeAspect="1"/>
              </p:cNvPicPr>
              <p:nvPr/>
            </p:nvPicPr>
            <p:blipFill>
              <a:blip r:embed="rId15"/>
              <a:stretch>
                <a:fillRect/>
              </a:stretch>
            </p:blipFill>
            <p:spPr>
              <a:xfrm>
                <a:off x="6020424" y="5520044"/>
                <a:ext cx="476250" cy="447675"/>
              </a:xfrm>
              <a:prstGeom prst="rect">
                <a:avLst/>
              </a:prstGeom>
            </p:spPr>
          </p:pic>
          <p:pic>
            <p:nvPicPr>
              <p:cNvPr id="75" name="Picture 74"/>
              <p:cNvPicPr>
                <a:picLocks noChangeAspect="1"/>
              </p:cNvPicPr>
              <p:nvPr/>
            </p:nvPicPr>
            <p:blipFill>
              <a:blip r:embed="rId16"/>
              <a:stretch>
                <a:fillRect/>
              </a:stretch>
            </p:blipFill>
            <p:spPr>
              <a:xfrm>
                <a:off x="7456160" y="5510519"/>
                <a:ext cx="647700" cy="466725"/>
              </a:xfrm>
              <a:prstGeom prst="rect">
                <a:avLst/>
              </a:prstGeom>
            </p:spPr>
          </p:pic>
          <p:pic>
            <p:nvPicPr>
              <p:cNvPr id="78" name="Picture 77"/>
              <p:cNvPicPr>
                <a:picLocks noChangeAspect="1"/>
              </p:cNvPicPr>
              <p:nvPr/>
            </p:nvPicPr>
            <p:blipFill>
              <a:blip r:embed="rId17"/>
              <a:stretch>
                <a:fillRect/>
              </a:stretch>
            </p:blipFill>
            <p:spPr>
              <a:xfrm>
                <a:off x="9063346" y="5510519"/>
                <a:ext cx="523875" cy="466725"/>
              </a:xfrm>
              <a:prstGeom prst="rect">
                <a:avLst/>
              </a:prstGeom>
            </p:spPr>
          </p:pic>
          <p:pic>
            <p:nvPicPr>
              <p:cNvPr id="79" name="Picture 78"/>
              <p:cNvPicPr>
                <a:picLocks noChangeAspect="1"/>
              </p:cNvPicPr>
              <p:nvPr/>
            </p:nvPicPr>
            <p:blipFill>
              <a:blip r:embed="rId18"/>
              <a:stretch>
                <a:fillRect/>
              </a:stretch>
            </p:blipFill>
            <p:spPr>
              <a:xfrm>
                <a:off x="10546708" y="5491469"/>
                <a:ext cx="695325" cy="504825"/>
              </a:xfrm>
              <a:prstGeom prst="rect">
                <a:avLst/>
              </a:prstGeom>
            </p:spPr>
          </p:pic>
          <p:sp>
            <p:nvSpPr>
              <p:cNvPr id="90" name="Rectangle 89">
                <a:extLst>
                  <a:ext uri="{FF2B5EF4-FFF2-40B4-BE49-F238E27FC236}">
                    <a16:creationId xmlns:a16="http://schemas.microsoft.com/office/drawing/2014/main" id="{FF3BD5F0-F3D7-43C8-BE5A-FF9DB8194BB7}"/>
                  </a:ext>
                </a:extLst>
              </p:cNvPr>
              <p:cNvSpPr/>
              <p:nvPr/>
            </p:nvSpPr>
            <p:spPr>
              <a:xfrm>
                <a:off x="3837910" y="5980114"/>
                <a:ext cx="1653018" cy="523220"/>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Identity &amp; Access</a:t>
                </a:r>
              </a:p>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Management</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00" name="Rectangle 99">
                <a:extLst>
                  <a:ext uri="{FF2B5EF4-FFF2-40B4-BE49-F238E27FC236}">
                    <a16:creationId xmlns:a16="http://schemas.microsoft.com/office/drawing/2014/main" id="{FF3BD5F0-F3D7-43C8-BE5A-FF9DB8194BB7}"/>
                  </a:ext>
                </a:extLst>
              </p:cNvPr>
              <p:cNvSpPr/>
              <p:nvPr/>
            </p:nvSpPr>
            <p:spPr>
              <a:xfrm>
                <a:off x="7240274" y="5980114"/>
                <a:ext cx="1210716"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CloudWatch</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01" name="Rectangle 100">
                <a:extLst>
                  <a:ext uri="{FF2B5EF4-FFF2-40B4-BE49-F238E27FC236}">
                    <a16:creationId xmlns:a16="http://schemas.microsoft.com/office/drawing/2014/main" id="{FF3BD5F0-F3D7-43C8-BE5A-FF9DB8194BB7}"/>
                  </a:ext>
                </a:extLst>
              </p:cNvPr>
              <p:cNvSpPr/>
              <p:nvPr/>
            </p:nvSpPr>
            <p:spPr>
              <a:xfrm>
                <a:off x="9849321" y="5980114"/>
                <a:ext cx="1717008" cy="523220"/>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Key Management </a:t>
                </a:r>
              </a:p>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Service</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FF3BD5F0-F3D7-43C8-BE5A-FF9DB8194BB7}"/>
                  </a:ext>
                </a:extLst>
              </p:cNvPr>
              <p:cNvSpPr/>
              <p:nvPr/>
            </p:nvSpPr>
            <p:spPr>
              <a:xfrm>
                <a:off x="8681904" y="5980114"/>
                <a:ext cx="1039965"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CloudTrail</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04" name="Rectangle 103">
                <a:extLst>
                  <a:ext uri="{FF2B5EF4-FFF2-40B4-BE49-F238E27FC236}">
                    <a16:creationId xmlns:a16="http://schemas.microsoft.com/office/drawing/2014/main" id="{FF3BD5F0-F3D7-43C8-BE5A-FF9DB8194BB7}"/>
                  </a:ext>
                </a:extLst>
              </p:cNvPr>
              <p:cNvSpPr/>
              <p:nvPr/>
            </p:nvSpPr>
            <p:spPr>
              <a:xfrm>
                <a:off x="5660516" y="5980114"/>
                <a:ext cx="1418934" cy="523220"/>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Security Token </a:t>
                </a:r>
              </a:p>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Service</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grpSp>
        <p:cxnSp>
          <p:nvCxnSpPr>
            <p:cNvPr id="70" name="Straight Connector 69"/>
            <p:cNvCxnSpPr/>
            <p:nvPr/>
          </p:nvCxnSpPr>
          <p:spPr>
            <a:xfrm>
              <a:off x="8466097" y="4708556"/>
              <a:ext cx="0" cy="360000"/>
            </a:xfrm>
            <a:prstGeom prst="line">
              <a:avLst/>
            </a:prstGeom>
            <a:ln w="38100">
              <a:solidFill>
                <a:srgbClr val="04C387"/>
              </a:solidFill>
            </a:ln>
          </p:spPr>
          <p:style>
            <a:lnRef idx="1">
              <a:schemeClr val="accent1"/>
            </a:lnRef>
            <a:fillRef idx="0">
              <a:schemeClr val="accent1"/>
            </a:fillRef>
            <a:effectRef idx="0">
              <a:schemeClr val="accent1"/>
            </a:effectRef>
            <a:fontRef idx="minor">
              <a:schemeClr val="tx1"/>
            </a:fontRef>
          </p:style>
        </p:cxnSp>
      </p:grpSp>
      <p:pic>
        <p:nvPicPr>
          <p:cNvPr id="105" name="Picture 104"/>
          <p:cNvPicPr>
            <a:picLocks noChangeAspect="1"/>
          </p:cNvPicPr>
          <p:nvPr/>
        </p:nvPicPr>
        <p:blipFill>
          <a:blip r:embed="rId19"/>
          <a:stretch>
            <a:fillRect/>
          </a:stretch>
        </p:blipFill>
        <p:spPr>
          <a:xfrm>
            <a:off x="6816687" y="2607126"/>
            <a:ext cx="600075" cy="466725"/>
          </a:xfrm>
          <a:prstGeom prst="rect">
            <a:avLst/>
          </a:prstGeom>
        </p:spPr>
      </p:pic>
      <p:cxnSp>
        <p:nvCxnSpPr>
          <p:cNvPr id="106" name="Elbow Connector 105"/>
          <p:cNvCxnSpPr>
            <a:stCxn id="17" idx="1"/>
            <a:endCxn id="83" idx="3"/>
          </p:cNvCxnSpPr>
          <p:nvPr/>
        </p:nvCxnSpPr>
        <p:spPr>
          <a:xfrm rot="10800000">
            <a:off x="5366963" y="2227523"/>
            <a:ext cx="1118242" cy="731419"/>
          </a:xfrm>
          <a:prstGeom prst="bentConnector3">
            <a:avLst>
              <a:gd name="adj1" fmla="val 50000"/>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88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195943" y="58925"/>
            <a:ext cx="11887200"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t>Trusted Analytics Partner to the World's Most Recognizable Brands</a:t>
            </a:r>
            <a:endParaRPr lang="en-US" sz="2800" b="0" i="0" u="none" strike="noStrike" cap="none" dirty="0">
              <a:solidFill>
                <a:schemeClr val="lt1"/>
              </a:solidFill>
              <a:ea typeface="Arial"/>
              <a:sym typeface="Arial"/>
            </a:endParaRPr>
          </a:p>
        </p:txBody>
      </p:sp>
      <p:sp>
        <p:nvSpPr>
          <p:cNvPr id="175" name="Shape 175"/>
          <p:cNvSpPr/>
          <p:nvPr/>
        </p:nvSpPr>
        <p:spPr>
          <a:xfrm>
            <a:off x="546136" y="1556413"/>
            <a:ext cx="1758953" cy="1758952"/>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76" name="Shape 176"/>
          <p:cNvSpPr/>
          <p:nvPr/>
        </p:nvSpPr>
        <p:spPr>
          <a:xfrm>
            <a:off x="2079324" y="1527863"/>
            <a:ext cx="1827592" cy="1827591"/>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77" name="Shape 177"/>
          <p:cNvSpPr txBox="1"/>
          <p:nvPr/>
        </p:nvSpPr>
        <p:spPr>
          <a:xfrm>
            <a:off x="915731" y="2300159"/>
            <a:ext cx="1019763" cy="492443"/>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2600" b="1" i="1"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2006</a:t>
            </a:r>
          </a:p>
        </p:txBody>
      </p:sp>
      <p:sp>
        <p:nvSpPr>
          <p:cNvPr id="178" name="Shape 178"/>
          <p:cNvSpPr/>
          <p:nvPr/>
        </p:nvSpPr>
        <p:spPr>
          <a:xfrm>
            <a:off x="3687583" y="1556413"/>
            <a:ext cx="1758953" cy="1758952"/>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79" name="Shape 179"/>
          <p:cNvSpPr txBox="1"/>
          <p:nvPr/>
        </p:nvSpPr>
        <p:spPr>
          <a:xfrm>
            <a:off x="4233628" y="2091796"/>
            <a:ext cx="1134574" cy="492443"/>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2600" b="1" i="1"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11</a:t>
            </a:r>
          </a:p>
        </p:txBody>
      </p:sp>
      <p:sp>
        <p:nvSpPr>
          <p:cNvPr id="180" name="Shape 180"/>
          <p:cNvSpPr txBox="1"/>
          <p:nvPr/>
        </p:nvSpPr>
        <p:spPr>
          <a:xfrm>
            <a:off x="2500304" y="2055452"/>
            <a:ext cx="985632" cy="492443"/>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2600" b="1" i="1"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600</a:t>
            </a:r>
          </a:p>
        </p:txBody>
      </p:sp>
      <p:sp>
        <p:nvSpPr>
          <p:cNvPr id="181" name="Shape 181"/>
          <p:cNvSpPr txBox="1"/>
          <p:nvPr/>
        </p:nvSpPr>
        <p:spPr>
          <a:xfrm>
            <a:off x="963228" y="1899136"/>
            <a:ext cx="931895" cy="523220"/>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Founded in</a:t>
            </a:r>
          </a:p>
        </p:txBody>
      </p:sp>
      <p:sp>
        <p:nvSpPr>
          <p:cNvPr id="182" name="Shape 182"/>
          <p:cNvSpPr txBox="1"/>
          <p:nvPr/>
        </p:nvSpPr>
        <p:spPr>
          <a:xfrm>
            <a:off x="507050" y="2584113"/>
            <a:ext cx="1858642" cy="307777"/>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83" name="Shape 183"/>
          <p:cNvSpPr txBox="1"/>
          <p:nvPr/>
        </p:nvSpPr>
        <p:spPr>
          <a:xfrm>
            <a:off x="2720423" y="1844816"/>
            <a:ext cx="733752" cy="307777"/>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Over</a:t>
            </a:r>
          </a:p>
        </p:txBody>
      </p:sp>
      <p:sp>
        <p:nvSpPr>
          <p:cNvPr id="184" name="Shape 184"/>
          <p:cNvSpPr txBox="1"/>
          <p:nvPr/>
        </p:nvSpPr>
        <p:spPr>
          <a:xfrm>
            <a:off x="3798107" y="1853125"/>
            <a:ext cx="1602914" cy="307777"/>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Grown</a:t>
            </a:r>
          </a:p>
        </p:txBody>
      </p:sp>
      <p:sp>
        <p:nvSpPr>
          <p:cNvPr id="185" name="Shape 185"/>
          <p:cNvSpPr txBox="1"/>
          <p:nvPr/>
        </p:nvSpPr>
        <p:spPr>
          <a:xfrm>
            <a:off x="3805019" y="2576881"/>
            <a:ext cx="1553085" cy="523220"/>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times in last </a:t>
            </a:r>
          </a:p>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six years</a:t>
            </a:r>
          </a:p>
        </p:txBody>
      </p:sp>
      <p:sp>
        <p:nvSpPr>
          <p:cNvPr id="186" name="Shape 186"/>
          <p:cNvSpPr txBox="1"/>
          <p:nvPr/>
        </p:nvSpPr>
        <p:spPr>
          <a:xfrm>
            <a:off x="2632225" y="2529341"/>
            <a:ext cx="1238197" cy="307777"/>
          </a:xfrm>
          <a:prstGeom prst="rect">
            <a:avLst/>
          </a:prstGeom>
          <a:noFill/>
          <a:ln>
            <a:noFill/>
          </a:ln>
        </p:spPr>
        <p:txBody>
          <a:bodyPr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People strong</a:t>
            </a:r>
          </a:p>
        </p:txBody>
      </p:sp>
      <p:sp>
        <p:nvSpPr>
          <p:cNvPr id="187" name="Shape 187"/>
          <p:cNvSpPr/>
          <p:nvPr/>
        </p:nvSpPr>
        <p:spPr>
          <a:xfrm>
            <a:off x="5230127" y="1546717"/>
            <a:ext cx="1764000" cy="1763999"/>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88" name="Shape 188"/>
          <p:cNvSpPr txBox="1"/>
          <p:nvPr/>
        </p:nvSpPr>
        <p:spPr>
          <a:xfrm>
            <a:off x="5725004" y="2129271"/>
            <a:ext cx="818985" cy="492443"/>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2600" b="1" i="1"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30+</a:t>
            </a:r>
          </a:p>
        </p:txBody>
      </p:sp>
      <p:sp>
        <p:nvSpPr>
          <p:cNvPr id="189" name="Shape 189"/>
          <p:cNvSpPr txBox="1"/>
          <p:nvPr/>
        </p:nvSpPr>
        <p:spPr>
          <a:xfrm>
            <a:off x="5643941" y="1873499"/>
            <a:ext cx="981111" cy="307777"/>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Work with</a:t>
            </a:r>
          </a:p>
        </p:txBody>
      </p:sp>
      <p:sp>
        <p:nvSpPr>
          <p:cNvPr id="190" name="Shape 190"/>
          <p:cNvSpPr txBox="1"/>
          <p:nvPr/>
        </p:nvSpPr>
        <p:spPr>
          <a:xfrm>
            <a:off x="5478249" y="2533735"/>
            <a:ext cx="1312494" cy="523220"/>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Fortune 500 </a:t>
            </a:r>
          </a:p>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firms</a:t>
            </a:r>
          </a:p>
        </p:txBody>
      </p:sp>
      <p:sp>
        <p:nvSpPr>
          <p:cNvPr id="195" name="Shape 195"/>
          <p:cNvSpPr txBox="1"/>
          <p:nvPr/>
        </p:nvSpPr>
        <p:spPr>
          <a:xfrm>
            <a:off x="7256606" y="657820"/>
            <a:ext cx="2630105" cy="369340"/>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dirty="0">
                <a:ln>
                  <a:noFill/>
                </a:ln>
                <a:solidFill>
                  <a:srgbClr val="685212"/>
                </a:solidFill>
                <a:effectLst/>
                <a:uLnTx/>
                <a:uFillTx/>
                <a:latin typeface="Arial" panose="020B0604020202020204" pitchFamily="34" charset="0"/>
                <a:cs typeface="Arial" panose="020B0604020202020204" pitchFamily="34" charset="0"/>
              </a:rPr>
              <a:t>Awards &amp; Recognition</a:t>
            </a:r>
          </a:p>
        </p:txBody>
      </p:sp>
      <p:pic>
        <p:nvPicPr>
          <p:cNvPr id="196" name="Shape 196"/>
          <p:cNvPicPr preferRelativeResize="0"/>
          <p:nvPr/>
        </p:nvPicPr>
        <p:blipFill rotWithShape="1">
          <a:blip r:embed="rId3">
            <a:alphaModFix/>
          </a:blip>
          <a:srcRect/>
          <a:stretch/>
        </p:blipFill>
        <p:spPr>
          <a:xfrm>
            <a:off x="7570508" y="1675804"/>
            <a:ext cx="947865" cy="937455"/>
          </a:xfrm>
          <a:prstGeom prst="rect">
            <a:avLst/>
          </a:prstGeom>
          <a:noFill/>
          <a:ln>
            <a:noFill/>
          </a:ln>
        </p:spPr>
      </p:pic>
      <p:grpSp>
        <p:nvGrpSpPr>
          <p:cNvPr id="197" name="Shape 197"/>
          <p:cNvGrpSpPr/>
          <p:nvPr/>
        </p:nvGrpSpPr>
        <p:grpSpPr>
          <a:xfrm>
            <a:off x="7391951" y="3333883"/>
            <a:ext cx="1189386" cy="579092"/>
            <a:chOff x="-3076053" y="5068112"/>
            <a:chExt cx="1413330" cy="688126"/>
          </a:xfrm>
        </p:grpSpPr>
        <p:sp>
          <p:nvSpPr>
            <p:cNvPr id="198" name="Shape 198"/>
            <p:cNvSpPr txBox="1"/>
            <p:nvPr/>
          </p:nvSpPr>
          <p:spPr>
            <a:xfrm>
              <a:off x="-3000358" y="5454514"/>
              <a:ext cx="1331974" cy="301724"/>
            </a:xfrm>
            <a:prstGeom prst="rect">
              <a:avLst/>
            </a:prstGeom>
            <a:noFill/>
            <a:ln>
              <a:noFill/>
            </a:ln>
          </p:spPr>
          <p:txBody>
            <a:bodyPr wrap="square" lIns="91425" tIns="45700" rIns="91425" bIns="45700" anchor="t" anchorCtr="0">
              <a:noAutofit/>
            </a:bodyPr>
            <a:lstStyle/>
            <a:p>
              <a:pPr marL="0" marR="0" lvl="0" indent="-66675" algn="r" defTabSz="914400" rtl="0" eaLnBrk="1" fontAlgn="auto" latinLnBrk="0" hangingPunct="1">
                <a:lnSpc>
                  <a:spcPct val="100000"/>
                </a:lnSpc>
                <a:spcBef>
                  <a:spcPts val="0"/>
                </a:spcBef>
                <a:spcAft>
                  <a:spcPts val="0"/>
                </a:spcAft>
                <a:buClr>
                  <a:srgbClr val="17436A"/>
                </a:buClr>
                <a:buSzPct val="95454"/>
                <a:buFont typeface="Calibri"/>
                <a:buNone/>
                <a:tabLst/>
                <a:defRPr/>
              </a:pPr>
              <a:r>
                <a:rPr kumimoji="0" lang="en-US" sz="1050" b="0" i="1" u="none" strike="noStrike" kern="1200" cap="none" spc="0" normalizeH="0" baseline="0" noProof="0" dirty="0">
                  <a:ln>
                    <a:noFill/>
                  </a:ln>
                  <a:solidFill>
                    <a:srgbClr val="17436A"/>
                  </a:solidFill>
                  <a:effectLst/>
                  <a:uLnTx/>
                  <a:uFillTx/>
                  <a:latin typeface="Arial" panose="020B0604020202020204" pitchFamily="34" charset="0"/>
                  <a:cs typeface="Arial" panose="020B0604020202020204" pitchFamily="34" charset="0"/>
                </a:rPr>
                <a:t>2009-2017</a:t>
              </a:r>
            </a:p>
          </p:txBody>
        </p:sp>
        <p:pic>
          <p:nvPicPr>
            <p:cNvPr id="199" name="Shape 199"/>
            <p:cNvPicPr preferRelativeResize="0"/>
            <p:nvPr/>
          </p:nvPicPr>
          <p:blipFill rotWithShape="1">
            <a:blip r:embed="rId4">
              <a:alphaModFix/>
            </a:blip>
            <a:srcRect/>
            <a:stretch/>
          </p:blipFill>
          <p:spPr>
            <a:xfrm>
              <a:off x="-3076053" y="5068112"/>
              <a:ext cx="1413330" cy="390245"/>
            </a:xfrm>
            <a:prstGeom prst="rect">
              <a:avLst/>
            </a:prstGeom>
            <a:noFill/>
            <a:ln>
              <a:noFill/>
            </a:ln>
          </p:spPr>
        </p:pic>
      </p:grpSp>
      <p:pic>
        <p:nvPicPr>
          <p:cNvPr id="200" name="Shape 200" descr="Image result for microsoft gold partner"/>
          <p:cNvPicPr preferRelativeResize="0"/>
          <p:nvPr/>
        </p:nvPicPr>
        <p:blipFill rotWithShape="1">
          <a:blip r:embed="rId5">
            <a:alphaModFix/>
          </a:blip>
          <a:srcRect/>
          <a:stretch/>
        </p:blipFill>
        <p:spPr>
          <a:xfrm>
            <a:off x="7451449" y="4815835"/>
            <a:ext cx="1202201" cy="343161"/>
          </a:xfrm>
          <a:prstGeom prst="rect">
            <a:avLst/>
          </a:prstGeom>
          <a:noFill/>
          <a:ln>
            <a:noFill/>
          </a:ln>
        </p:spPr>
      </p:pic>
      <p:pic>
        <p:nvPicPr>
          <p:cNvPr id="201" name="Shape 201"/>
          <p:cNvPicPr preferRelativeResize="0"/>
          <p:nvPr/>
        </p:nvPicPr>
        <p:blipFill rotWithShape="1">
          <a:blip r:embed="rId6">
            <a:alphaModFix/>
          </a:blip>
          <a:srcRect/>
          <a:stretch/>
        </p:blipFill>
        <p:spPr>
          <a:xfrm>
            <a:off x="10051124" y="4592560"/>
            <a:ext cx="1603394" cy="781277"/>
          </a:xfrm>
          <a:prstGeom prst="rect">
            <a:avLst/>
          </a:prstGeom>
          <a:noFill/>
          <a:ln>
            <a:noFill/>
          </a:ln>
        </p:spPr>
      </p:pic>
      <p:grpSp>
        <p:nvGrpSpPr>
          <p:cNvPr id="202" name="Shape 202"/>
          <p:cNvGrpSpPr/>
          <p:nvPr/>
        </p:nvGrpSpPr>
        <p:grpSpPr>
          <a:xfrm>
            <a:off x="10191877" y="3157738"/>
            <a:ext cx="1425140" cy="826902"/>
            <a:chOff x="7175239" y="3188056"/>
            <a:chExt cx="1777453" cy="1031324"/>
          </a:xfrm>
        </p:grpSpPr>
        <p:pic>
          <p:nvPicPr>
            <p:cNvPr id="203" name="Shape 203"/>
            <p:cNvPicPr preferRelativeResize="0"/>
            <p:nvPr/>
          </p:nvPicPr>
          <p:blipFill rotWithShape="1">
            <a:blip r:embed="rId7">
              <a:alphaModFix/>
            </a:blip>
            <a:srcRect/>
            <a:stretch/>
          </p:blipFill>
          <p:spPr>
            <a:xfrm>
              <a:off x="7243010" y="3442947"/>
              <a:ext cx="1468453" cy="546256"/>
            </a:xfrm>
            <a:prstGeom prst="rect">
              <a:avLst/>
            </a:prstGeom>
            <a:noFill/>
            <a:ln>
              <a:noFill/>
            </a:ln>
          </p:spPr>
        </p:pic>
        <p:sp>
          <p:nvSpPr>
            <p:cNvPr id="204" name="Shape 204"/>
            <p:cNvSpPr txBox="1"/>
            <p:nvPr/>
          </p:nvSpPr>
          <p:spPr>
            <a:xfrm>
              <a:off x="7220207" y="3188056"/>
              <a:ext cx="1313198" cy="326283"/>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Member of</a:t>
              </a:r>
            </a:p>
          </p:txBody>
        </p:sp>
        <p:sp>
          <p:nvSpPr>
            <p:cNvPr id="205" name="Shape 205"/>
            <p:cNvSpPr txBox="1"/>
            <p:nvPr/>
          </p:nvSpPr>
          <p:spPr>
            <a:xfrm>
              <a:off x="7175239" y="3893096"/>
              <a:ext cx="1777453" cy="326284"/>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Technology council</a:t>
              </a:r>
            </a:p>
          </p:txBody>
        </p:sp>
      </p:grpSp>
      <p:pic>
        <p:nvPicPr>
          <p:cNvPr id="206" name="Shape 206"/>
          <p:cNvPicPr preferRelativeResize="0"/>
          <p:nvPr/>
        </p:nvPicPr>
        <p:blipFill rotWithShape="1">
          <a:blip r:embed="rId8">
            <a:alphaModFix/>
          </a:blip>
          <a:srcRect/>
          <a:stretch/>
        </p:blipFill>
        <p:spPr>
          <a:xfrm>
            <a:off x="8789654" y="2882869"/>
            <a:ext cx="1295145" cy="1375494"/>
          </a:xfrm>
          <a:prstGeom prst="rect">
            <a:avLst/>
          </a:prstGeom>
          <a:noFill/>
          <a:ln>
            <a:noFill/>
          </a:ln>
        </p:spPr>
      </p:pic>
      <p:sp>
        <p:nvSpPr>
          <p:cNvPr id="207" name="Shape 207"/>
          <p:cNvSpPr/>
          <p:nvPr/>
        </p:nvSpPr>
        <p:spPr>
          <a:xfrm>
            <a:off x="7335585" y="1443933"/>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p:txBody>
      </p:sp>
      <p:sp>
        <p:nvSpPr>
          <p:cNvPr id="208" name="Shape 208"/>
          <p:cNvSpPr/>
          <p:nvPr/>
        </p:nvSpPr>
        <p:spPr>
          <a:xfrm>
            <a:off x="8737808" y="2852424"/>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p:txBody>
      </p:sp>
      <p:sp>
        <p:nvSpPr>
          <p:cNvPr id="209" name="Shape 209"/>
          <p:cNvSpPr/>
          <p:nvPr/>
        </p:nvSpPr>
        <p:spPr>
          <a:xfrm>
            <a:off x="10137163" y="1440016"/>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p:txBody>
      </p:sp>
      <p:sp>
        <p:nvSpPr>
          <p:cNvPr id="210" name="Shape 210"/>
          <p:cNvSpPr/>
          <p:nvPr/>
        </p:nvSpPr>
        <p:spPr>
          <a:xfrm>
            <a:off x="7335585" y="4264058"/>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p:txBody>
      </p:sp>
      <p:sp>
        <p:nvSpPr>
          <p:cNvPr id="211" name="Shape 211"/>
          <p:cNvSpPr/>
          <p:nvPr/>
        </p:nvSpPr>
        <p:spPr>
          <a:xfrm>
            <a:off x="10137163" y="4260141"/>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p:txBody>
      </p:sp>
      <p:sp>
        <p:nvSpPr>
          <p:cNvPr id="212" name="Shape 212"/>
          <p:cNvSpPr/>
          <p:nvPr/>
        </p:nvSpPr>
        <p:spPr>
          <a:xfrm>
            <a:off x="7335585" y="1134700"/>
            <a:ext cx="548640" cy="36000"/>
          </a:xfrm>
          <a:prstGeom prst="rect">
            <a:avLst/>
          </a:prstGeom>
          <a:solidFill>
            <a:srgbClr val="C4DCF7"/>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panose="020B0604020202020204" pitchFamily="34" charset="0"/>
              <a:ea typeface="Calibri"/>
              <a:cs typeface="Arial" panose="020B0604020202020204" pitchFamily="34" charset="0"/>
              <a:sym typeface="Calibri"/>
            </a:endParaRPr>
          </a:p>
        </p:txBody>
      </p:sp>
      <p:grpSp>
        <p:nvGrpSpPr>
          <p:cNvPr id="226" name="Shape 226"/>
          <p:cNvGrpSpPr/>
          <p:nvPr/>
        </p:nvGrpSpPr>
        <p:grpSpPr>
          <a:xfrm>
            <a:off x="10180030" y="1536070"/>
            <a:ext cx="1316429" cy="1218116"/>
            <a:chOff x="6950384" y="1832944"/>
            <a:chExt cx="1499490" cy="1444523"/>
          </a:xfrm>
        </p:grpSpPr>
        <p:sp>
          <p:nvSpPr>
            <p:cNvPr id="227" name="Shape 227"/>
            <p:cNvSpPr/>
            <p:nvPr/>
          </p:nvSpPr>
          <p:spPr>
            <a:xfrm>
              <a:off x="6950384" y="2323316"/>
              <a:ext cx="1499490" cy="954151"/>
            </a:xfrm>
            <a:prstGeom prst="rect">
              <a:avLst/>
            </a:prstGeom>
            <a:solidFill>
              <a:srgbClr val="D3E5FF"/>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Strong</a:t>
              </a:r>
              <a:r>
                <a:rPr kumimoji="0" lang="en-US" sz="11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Performer</a:t>
              </a:r>
              <a:r>
                <a:rPr kumimoji="0" lang="en-US" sz="11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Customer Analytics Services, 2017</a:t>
              </a:r>
            </a:p>
          </p:txBody>
        </p:sp>
        <p:pic>
          <p:nvPicPr>
            <p:cNvPr id="228" name="Shape 228"/>
            <p:cNvPicPr preferRelativeResize="0"/>
            <p:nvPr/>
          </p:nvPicPr>
          <p:blipFill rotWithShape="1">
            <a:blip r:embed="rId9">
              <a:alphaModFix/>
            </a:blip>
            <a:srcRect t="34020" b="31410"/>
            <a:stretch/>
          </p:blipFill>
          <p:spPr>
            <a:xfrm>
              <a:off x="6950385" y="1832944"/>
              <a:ext cx="1499164" cy="518260"/>
            </a:xfrm>
            <a:prstGeom prst="rect">
              <a:avLst/>
            </a:prstGeom>
            <a:noFill/>
            <a:ln>
              <a:noFill/>
            </a:ln>
          </p:spPr>
        </p:pic>
      </p:grpSp>
      <p:sp>
        <p:nvSpPr>
          <p:cNvPr id="2" name="Rectangle 1">
            <a:extLst>
              <a:ext uri="{FF2B5EF4-FFF2-40B4-BE49-F238E27FC236}">
                <a16:creationId xmlns:a16="http://schemas.microsoft.com/office/drawing/2014/main" id="{A2BDFE2B-D48B-4FD2-8E6F-DC686DD06CA0}"/>
              </a:ext>
            </a:extLst>
          </p:cNvPr>
          <p:cNvSpPr/>
          <p:nvPr/>
        </p:nvSpPr>
        <p:spPr>
          <a:xfrm>
            <a:off x="5024232" y="3244334"/>
            <a:ext cx="22236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Repeat business at </a:t>
            </a:r>
          </a:p>
        </p:txBody>
      </p:sp>
      <p:sp>
        <p:nvSpPr>
          <p:cNvPr id="62" name="Shape 213">
            <a:extLst>
              <a:ext uri="{FF2B5EF4-FFF2-40B4-BE49-F238E27FC236}">
                <a16:creationId xmlns:a16="http://schemas.microsoft.com/office/drawing/2014/main" id="{F3564FC1-6286-422B-84FF-DE73D13B0EA6}"/>
              </a:ext>
            </a:extLst>
          </p:cNvPr>
          <p:cNvSpPr/>
          <p:nvPr/>
        </p:nvSpPr>
        <p:spPr>
          <a:xfrm>
            <a:off x="676613"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1" i="0" u="none" strike="noStrike" kern="1200" cap="none" spc="0" normalizeH="0" baseline="0" noProof="0" dirty="0">
              <a:ln>
                <a:noFill/>
              </a:ln>
              <a:solidFill>
                <a:srgbClr val="052049"/>
              </a:solidFill>
              <a:effectLst/>
              <a:uLnTx/>
              <a:uFillTx/>
              <a:latin typeface="Arial" panose="020B0604020202020204" pitchFamily="34" charset="0"/>
              <a:cs typeface="Arial" panose="020B0604020202020204" pitchFamily="34" charset="0"/>
            </a:endParaRPr>
          </a:p>
        </p:txBody>
      </p:sp>
      <p:sp>
        <p:nvSpPr>
          <p:cNvPr id="63" name="Shape 213">
            <a:extLst>
              <a:ext uri="{FF2B5EF4-FFF2-40B4-BE49-F238E27FC236}">
                <a16:creationId xmlns:a16="http://schemas.microsoft.com/office/drawing/2014/main" id="{A392892E-4716-4CD4-A427-E20D17D62747}"/>
              </a:ext>
            </a:extLst>
          </p:cNvPr>
          <p:cNvSpPr/>
          <p:nvPr/>
        </p:nvSpPr>
        <p:spPr>
          <a:xfrm>
            <a:off x="2172756"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1" i="0" u="none" strike="noStrike" kern="1200" cap="none" spc="0" normalizeH="0" baseline="0" noProof="0" dirty="0">
              <a:ln>
                <a:noFill/>
              </a:ln>
              <a:solidFill>
                <a:srgbClr val="052049"/>
              </a:solidFill>
              <a:effectLst/>
              <a:uLnTx/>
              <a:uFillTx/>
              <a:latin typeface="Arial" panose="020B0604020202020204" pitchFamily="34" charset="0"/>
              <a:cs typeface="Arial" panose="020B0604020202020204" pitchFamily="34" charset="0"/>
            </a:endParaRPr>
          </a:p>
        </p:txBody>
      </p:sp>
      <p:sp>
        <p:nvSpPr>
          <p:cNvPr id="64" name="Shape 213">
            <a:extLst>
              <a:ext uri="{FF2B5EF4-FFF2-40B4-BE49-F238E27FC236}">
                <a16:creationId xmlns:a16="http://schemas.microsoft.com/office/drawing/2014/main" id="{5CBEAB23-8575-44D4-AF03-C62AD9986E95}"/>
              </a:ext>
            </a:extLst>
          </p:cNvPr>
          <p:cNvSpPr/>
          <p:nvPr/>
        </p:nvSpPr>
        <p:spPr>
          <a:xfrm>
            <a:off x="3742796"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1" i="0" u="none" strike="noStrike" kern="1200" cap="none" spc="0" normalizeH="0" baseline="0" noProof="0" dirty="0">
              <a:ln>
                <a:noFill/>
              </a:ln>
              <a:solidFill>
                <a:srgbClr val="052049"/>
              </a:solidFill>
              <a:effectLst/>
              <a:uLnTx/>
              <a:uFillTx/>
              <a:latin typeface="Arial" panose="020B0604020202020204" pitchFamily="34" charset="0"/>
              <a:cs typeface="Arial" panose="020B0604020202020204" pitchFamily="34" charset="0"/>
            </a:endParaRPr>
          </a:p>
        </p:txBody>
      </p:sp>
      <p:sp>
        <p:nvSpPr>
          <p:cNvPr id="65" name="Shape 213">
            <a:extLst>
              <a:ext uri="{FF2B5EF4-FFF2-40B4-BE49-F238E27FC236}">
                <a16:creationId xmlns:a16="http://schemas.microsoft.com/office/drawing/2014/main" id="{5716762A-53E2-4054-9027-AD8737E49B3C}"/>
              </a:ext>
            </a:extLst>
          </p:cNvPr>
          <p:cNvSpPr/>
          <p:nvPr/>
        </p:nvSpPr>
        <p:spPr>
          <a:xfrm>
            <a:off x="5286182"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1" i="0" u="none" strike="noStrike" kern="1200" cap="none" spc="0" normalizeH="0" baseline="0" noProof="0" dirty="0">
              <a:ln>
                <a:noFill/>
              </a:ln>
              <a:solidFill>
                <a:srgbClr val="052049"/>
              </a:solidFill>
              <a:effectLst/>
              <a:uLnTx/>
              <a:uFillTx/>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DC04F6B6-5DE1-4436-B047-59194F91CE7A}"/>
              </a:ext>
            </a:extLst>
          </p:cNvPr>
          <p:cNvSpPr/>
          <p:nvPr/>
        </p:nvSpPr>
        <p:spPr>
          <a:xfrm>
            <a:off x="2089024" y="4474327"/>
            <a:ext cx="14852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0" cap="none" spc="0" normalizeH="0" baseline="0" noProof="0" dirty="0">
                <a:ln>
                  <a:noFill/>
                </a:ln>
                <a:solidFill>
                  <a:prstClr val="black"/>
                </a:solidFill>
                <a:effectLst/>
                <a:uLnTx/>
                <a:uFillTx/>
                <a:latin typeface="Arial" panose="020B0604020202020204" pitchFamily="34" charset="0"/>
                <a:ea typeface="Segoe UI" panose="020B0502040204020203" pitchFamily="34" charset="0"/>
                <a:cs typeface="Arial" panose="020B0604020202020204" pitchFamily="34" charset="0"/>
              </a:rPr>
              <a:t>5%</a:t>
            </a:r>
            <a:endParaRPr kumimoji="0" lang="en-IN" sz="1100" b="1" i="0" u="none" strike="noStrike" kern="0" cap="none" spc="0" normalizeH="0" baseline="0" noProof="0" dirty="0">
              <a:ln>
                <a:noFill/>
              </a:ln>
              <a:solidFill>
                <a:prstClr val="black"/>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69" name="Rectangle 68">
            <a:extLst>
              <a:ext uri="{FF2B5EF4-FFF2-40B4-BE49-F238E27FC236}">
                <a16:creationId xmlns:a16="http://schemas.microsoft.com/office/drawing/2014/main" id="{73ABD9D2-E46D-4734-941B-628153BF50C9}"/>
              </a:ext>
            </a:extLst>
          </p:cNvPr>
          <p:cNvSpPr/>
          <p:nvPr/>
        </p:nvSpPr>
        <p:spPr>
          <a:xfrm>
            <a:off x="2167775" y="5064386"/>
            <a:ext cx="1403527"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Re-investment in Research and Development</a:t>
            </a:r>
          </a:p>
        </p:txBody>
      </p:sp>
      <p:sp>
        <p:nvSpPr>
          <p:cNvPr id="74" name="Rectangle 73">
            <a:extLst>
              <a:ext uri="{FF2B5EF4-FFF2-40B4-BE49-F238E27FC236}">
                <a16:creationId xmlns:a16="http://schemas.microsoft.com/office/drawing/2014/main" id="{1C69DBFD-04CA-41CD-9445-4B68DCA42CB1}"/>
              </a:ext>
            </a:extLst>
          </p:cNvPr>
          <p:cNvSpPr/>
          <p:nvPr/>
        </p:nvSpPr>
        <p:spPr>
          <a:xfrm>
            <a:off x="3607883" y="4474327"/>
            <a:ext cx="1485200" cy="8156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0" cap="none" spc="0" normalizeH="0" baseline="0" noProof="0" dirty="0">
                <a:ln>
                  <a:noFill/>
                </a:ln>
                <a:solidFill>
                  <a:prstClr val="black"/>
                </a:solidFill>
                <a:effectLst/>
                <a:uLnTx/>
                <a:uFillTx/>
                <a:latin typeface="Arial" panose="020B0604020202020204" pitchFamily="34" charset="0"/>
                <a:ea typeface="Segoe UI" panose="020B0502040204020203" pitchFamily="34" charset="0"/>
                <a:cs typeface="Arial" panose="020B0604020202020204" pitchFamily="34" charset="0"/>
              </a:rPr>
              <a:t>4/5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0" cap="none" spc="0" normalizeH="0" baseline="0" noProof="0" dirty="0">
              <a:ln>
                <a:noFill/>
              </a:ln>
              <a:solidFill>
                <a:prstClr val="black"/>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6E41D9-5DEC-4665-8970-E01D36664412}"/>
              </a:ext>
            </a:extLst>
          </p:cNvPr>
          <p:cNvSpPr/>
          <p:nvPr/>
        </p:nvSpPr>
        <p:spPr>
          <a:xfrm>
            <a:off x="3686634" y="5055589"/>
            <a:ext cx="1403527"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Top technology companies engage with us</a:t>
            </a:r>
          </a:p>
        </p:txBody>
      </p:sp>
      <p:sp>
        <p:nvSpPr>
          <p:cNvPr id="76" name="Rectangle 75">
            <a:extLst>
              <a:ext uri="{FF2B5EF4-FFF2-40B4-BE49-F238E27FC236}">
                <a16:creationId xmlns:a16="http://schemas.microsoft.com/office/drawing/2014/main" id="{B6D86514-9678-4EF2-BC24-C1D7D14F04E7}"/>
              </a:ext>
            </a:extLst>
          </p:cNvPr>
          <p:cNvSpPr/>
          <p:nvPr/>
        </p:nvSpPr>
        <p:spPr>
          <a:xfrm>
            <a:off x="4902036" y="4451133"/>
            <a:ext cx="2136611" cy="1077218"/>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&gt;85%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Repeat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business at </a:t>
            </a:r>
          </a:p>
        </p:txBody>
      </p:sp>
      <p:grpSp>
        <p:nvGrpSpPr>
          <p:cNvPr id="77" name="Shape 217">
            <a:extLst>
              <a:ext uri="{FF2B5EF4-FFF2-40B4-BE49-F238E27FC236}">
                <a16:creationId xmlns:a16="http://schemas.microsoft.com/office/drawing/2014/main" id="{FE70D577-B47A-4068-8ECF-097515D6EFFE}"/>
              </a:ext>
            </a:extLst>
          </p:cNvPr>
          <p:cNvGrpSpPr/>
          <p:nvPr/>
        </p:nvGrpSpPr>
        <p:grpSpPr>
          <a:xfrm>
            <a:off x="720424" y="4503419"/>
            <a:ext cx="1489550" cy="1524547"/>
            <a:chOff x="3148281" y="5502075"/>
            <a:chExt cx="1489550" cy="1345170"/>
          </a:xfrm>
        </p:grpSpPr>
        <p:sp>
          <p:nvSpPr>
            <p:cNvPr id="78" name="Shape 218">
              <a:extLst>
                <a:ext uri="{FF2B5EF4-FFF2-40B4-BE49-F238E27FC236}">
                  <a16:creationId xmlns:a16="http://schemas.microsoft.com/office/drawing/2014/main" id="{B347CBC4-A4F4-4F8D-BE16-588435AAC784}"/>
                </a:ext>
              </a:extLst>
            </p:cNvPr>
            <p:cNvSpPr txBox="1"/>
            <p:nvPr/>
          </p:nvSpPr>
          <p:spPr>
            <a:xfrm>
              <a:off x="3619331" y="5502075"/>
              <a:ext cx="1018500" cy="4617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3600" b="1" dirty="0">
                  <a:latin typeface="Arial" panose="020B0604020202020204" pitchFamily="34" charset="0"/>
                  <a:cs typeface="Arial" panose="020B0604020202020204" pitchFamily="34" charset="0"/>
                </a:rPr>
                <a:t>9</a:t>
              </a:r>
            </a:p>
          </p:txBody>
        </p:sp>
        <p:sp>
          <p:nvSpPr>
            <p:cNvPr id="79" name="Shape 219">
              <a:extLst>
                <a:ext uri="{FF2B5EF4-FFF2-40B4-BE49-F238E27FC236}">
                  <a16:creationId xmlns:a16="http://schemas.microsoft.com/office/drawing/2014/main" id="{12776E40-D733-4A0F-81E2-A449C20C6A6E}"/>
                </a:ext>
              </a:extLst>
            </p:cNvPr>
            <p:cNvSpPr txBox="1"/>
            <p:nvPr/>
          </p:nvSpPr>
          <p:spPr>
            <a:xfrm>
              <a:off x="3148281" y="5815245"/>
              <a:ext cx="1275857" cy="10320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dirty="0">
                  <a:latin typeface="Arial" panose="020B0604020202020204" pitchFamily="34" charset="0"/>
                  <a:cs typeface="Arial" panose="020B0604020202020204" pitchFamily="34" charset="0"/>
                </a:rPr>
                <a:t>consecutive times in Deloitte Technology Fast50</a:t>
              </a:r>
            </a:p>
          </p:txBody>
        </p:sp>
      </p:grpSp>
      <p:sp>
        <p:nvSpPr>
          <p:cNvPr id="80" name="Shape 225">
            <a:extLst>
              <a:ext uri="{FF2B5EF4-FFF2-40B4-BE49-F238E27FC236}">
                <a16:creationId xmlns:a16="http://schemas.microsoft.com/office/drawing/2014/main" id="{B1E043CC-B21C-438A-B179-33BFD60F4CF2}"/>
              </a:ext>
            </a:extLst>
          </p:cNvPr>
          <p:cNvSpPr txBox="1"/>
          <p:nvPr/>
        </p:nvSpPr>
        <p:spPr>
          <a:xfrm>
            <a:off x="683639" y="4109561"/>
            <a:ext cx="1556700" cy="86940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u="none" dirty="0">
                <a:latin typeface="Arial" panose="020B0604020202020204" pitchFamily="34" charset="0"/>
                <a:cs typeface="Arial" panose="020B0604020202020204" pitchFamily="34" charset="0"/>
              </a:rPr>
              <a:t>Only company recognized</a:t>
            </a:r>
          </a:p>
        </p:txBody>
      </p:sp>
    </p:spTree>
    <p:extLst>
      <p:ext uri="{BB962C8B-B14F-4D97-AF65-F5344CB8AC3E}">
        <p14:creationId xmlns:p14="http://schemas.microsoft.com/office/powerpoint/2010/main" val="2090915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Engagement with United</a:t>
            </a:r>
          </a:p>
        </p:txBody>
      </p:sp>
      <p:sp>
        <p:nvSpPr>
          <p:cNvPr id="3" name="Rounded Rectangle 46">
            <a:hlinkClick r:id="" action="ppaction://noaction"/>
            <a:extLst>
              <a:ext uri="{FF2B5EF4-FFF2-40B4-BE49-F238E27FC236}">
                <a16:creationId xmlns:a16="http://schemas.microsoft.com/office/drawing/2014/main" id="{B91E3858-5F89-48D6-9B51-8557ABA3DB86}"/>
              </a:ext>
            </a:extLst>
          </p:cNvPr>
          <p:cNvSpPr/>
          <p:nvPr/>
        </p:nvSpPr>
        <p:spPr>
          <a:xfrm>
            <a:off x="764015" y="2035312"/>
            <a:ext cx="2775507" cy="786386"/>
          </a:xfrm>
          <a:prstGeom prst="roundRect">
            <a:avLst>
              <a:gd name="adj" fmla="val 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latin typeface="Arial" panose="020B0604020202020204" pitchFamily="34" charset="0"/>
                <a:ea typeface="Segoe UI" panose="020B0502040204020203" pitchFamily="34" charset="0"/>
                <a:cs typeface="Arial" panose="020B0604020202020204" pitchFamily="34" charset="0"/>
              </a:rPr>
              <a:t>Digital Test Lab </a:t>
            </a:r>
          </a:p>
        </p:txBody>
      </p:sp>
      <p:sp>
        <p:nvSpPr>
          <p:cNvPr id="4" name="Rounded Rectangle 70">
            <a:extLst>
              <a:ext uri="{FF2B5EF4-FFF2-40B4-BE49-F238E27FC236}">
                <a16:creationId xmlns:a16="http://schemas.microsoft.com/office/drawing/2014/main" id="{AB044B19-1239-4900-8FB4-962A37D04DDE}"/>
              </a:ext>
            </a:extLst>
          </p:cNvPr>
          <p:cNvSpPr/>
          <p:nvPr/>
        </p:nvSpPr>
        <p:spPr>
          <a:xfrm>
            <a:off x="4121995" y="934267"/>
            <a:ext cx="3507474" cy="388164"/>
          </a:xfrm>
          <a:prstGeom prst="roundRect">
            <a:avLst>
              <a:gd name="adj" fmla="val 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ea typeface="Segoe UI" panose="020B0502040204020203" pitchFamily="34" charset="0"/>
                <a:cs typeface="Arial" panose="020B0604020202020204" pitchFamily="34" charset="0"/>
              </a:rPr>
              <a:t>Project Streams</a:t>
            </a:r>
          </a:p>
        </p:txBody>
      </p:sp>
      <p:sp>
        <p:nvSpPr>
          <p:cNvPr id="5" name="Rectangle 4">
            <a:extLst>
              <a:ext uri="{FF2B5EF4-FFF2-40B4-BE49-F238E27FC236}">
                <a16:creationId xmlns:a16="http://schemas.microsoft.com/office/drawing/2014/main" id="{501A7892-C398-4E56-9B81-104E450333C8}"/>
              </a:ext>
            </a:extLst>
          </p:cNvPr>
          <p:cNvSpPr/>
          <p:nvPr/>
        </p:nvSpPr>
        <p:spPr>
          <a:xfrm>
            <a:off x="1086021" y="3216267"/>
            <a:ext cx="2124526"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latin typeface="Arial" panose="020B0604020202020204" pitchFamily="34" charset="0"/>
                <a:ea typeface="Segoe UI" panose="020B0502040204020203" pitchFamily="34" charset="0"/>
                <a:cs typeface="Arial" panose="020B0604020202020204" pitchFamily="34" charset="0"/>
              </a:rPr>
              <a:t>Daniel Mack</a:t>
            </a:r>
          </a:p>
        </p:txBody>
      </p:sp>
      <p:sp>
        <p:nvSpPr>
          <p:cNvPr id="6" name="Rounded Rectangle 54">
            <a:extLst>
              <a:ext uri="{FF2B5EF4-FFF2-40B4-BE49-F238E27FC236}">
                <a16:creationId xmlns:a16="http://schemas.microsoft.com/office/drawing/2014/main" id="{9650662D-7BC2-4234-A4C7-60979F4BC306}"/>
              </a:ext>
            </a:extLst>
          </p:cNvPr>
          <p:cNvSpPr/>
          <p:nvPr/>
        </p:nvSpPr>
        <p:spPr>
          <a:xfrm>
            <a:off x="764015" y="4056457"/>
            <a:ext cx="2751542" cy="2264830"/>
          </a:xfrm>
          <a:prstGeom prst="roundRect">
            <a:avLst>
              <a:gd name="adj" fmla="val 0"/>
            </a:avLst>
          </a:prstGeom>
          <a:solidFill>
            <a:srgbClr val="F2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US" sz="1400" dirty="0">
              <a:solidFill>
                <a:schemeClr val="tx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US" sz="1400" dirty="0">
                <a:solidFill>
                  <a:schemeClr val="tx1"/>
                </a:solidFill>
                <a:latin typeface="Arial" panose="020B0604020202020204" pitchFamily="34" charset="0"/>
                <a:ea typeface="Segoe UI" panose="020B0502040204020203" pitchFamily="34" charset="0"/>
                <a:cs typeface="Arial" panose="020B0604020202020204" pitchFamily="34" charset="0"/>
              </a:rPr>
              <a:t>Building Spotfire dashboards for </a:t>
            </a:r>
            <a:r>
              <a:rPr lang="en-US" sz="1400" dirty="0" err="1">
                <a:solidFill>
                  <a:schemeClr val="tx1"/>
                </a:solidFill>
                <a:latin typeface="Arial" panose="020B0604020202020204" pitchFamily="34" charset="0"/>
                <a:ea typeface="Segoe UI" panose="020B0502040204020203" pitchFamily="34" charset="0"/>
                <a:cs typeface="Arial" panose="020B0604020202020204" pitchFamily="34" charset="0"/>
              </a:rPr>
              <a:t>dTL</a:t>
            </a:r>
            <a:r>
              <a:rPr lang="en-US" sz="1400" dirty="0">
                <a:solidFill>
                  <a:schemeClr val="tx1"/>
                </a:solidFill>
                <a:latin typeface="Arial" panose="020B0604020202020204" pitchFamily="34" charset="0"/>
                <a:ea typeface="Segoe UI" panose="020B0502040204020203" pitchFamily="34" charset="0"/>
                <a:cs typeface="Arial" panose="020B0604020202020204" pitchFamily="34" charset="0"/>
              </a:rPr>
              <a:t> tests.</a:t>
            </a:r>
          </a:p>
          <a:p>
            <a:pPr marL="171450" indent="-171450">
              <a:buFont typeface="Arial" panose="020B0604020202020204" pitchFamily="34" charset="0"/>
              <a:buChar char="•"/>
            </a:pPr>
            <a:endParaRPr lang="en-US" sz="1400" dirty="0">
              <a:solidFill>
                <a:schemeClr val="tx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US" sz="1400" dirty="0">
                <a:solidFill>
                  <a:schemeClr val="tx1"/>
                </a:solidFill>
                <a:latin typeface="Arial" panose="020B0604020202020204" pitchFamily="34" charset="0"/>
                <a:ea typeface="Segoe UI" panose="020B0502040204020203" pitchFamily="34" charset="0"/>
                <a:cs typeface="Arial" panose="020B0604020202020204" pitchFamily="34" charset="0"/>
              </a:rPr>
              <a:t>Performing </a:t>
            </a:r>
            <a:r>
              <a:rPr lang="en-US" sz="1400" dirty="0" err="1">
                <a:solidFill>
                  <a:schemeClr val="tx1"/>
                </a:solidFill>
                <a:latin typeface="Arial" panose="020B0604020202020204" pitchFamily="34" charset="0"/>
                <a:ea typeface="Segoe UI" panose="020B0502040204020203" pitchFamily="34" charset="0"/>
                <a:cs typeface="Arial" panose="020B0604020202020204" pitchFamily="34" charset="0"/>
              </a:rPr>
              <a:t>adhoc</a:t>
            </a:r>
            <a:r>
              <a:rPr lang="en-US" sz="1400" dirty="0">
                <a:solidFill>
                  <a:schemeClr val="tx1"/>
                </a:solidFill>
                <a:latin typeface="Arial" panose="020B0604020202020204" pitchFamily="34" charset="0"/>
                <a:ea typeface="Segoe UI" panose="020B0502040204020203" pitchFamily="34" charset="0"/>
                <a:cs typeface="Arial" panose="020B0604020202020204" pitchFamily="34" charset="0"/>
              </a:rPr>
              <a:t> analysis as per requirement</a:t>
            </a:r>
          </a:p>
        </p:txBody>
      </p:sp>
      <p:sp>
        <p:nvSpPr>
          <p:cNvPr id="7" name="Flowchart: Merge 6">
            <a:extLst>
              <a:ext uri="{FF2B5EF4-FFF2-40B4-BE49-F238E27FC236}">
                <a16:creationId xmlns:a16="http://schemas.microsoft.com/office/drawing/2014/main" id="{A3354802-778D-4B74-93BC-CB6F976EF75C}"/>
              </a:ext>
            </a:extLst>
          </p:cNvPr>
          <p:cNvSpPr/>
          <p:nvPr/>
        </p:nvSpPr>
        <p:spPr>
          <a:xfrm>
            <a:off x="1171367" y="3721526"/>
            <a:ext cx="1960802" cy="216000"/>
          </a:xfrm>
          <a:prstGeom prst="flowChartMerg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ea typeface="Segoe UI" panose="020B0502040204020203" pitchFamily="34" charset="0"/>
              <a:cs typeface="Arial" panose="020B0604020202020204" pitchFamily="34" charset="0"/>
            </a:endParaRPr>
          </a:p>
        </p:txBody>
      </p:sp>
      <p:sp>
        <p:nvSpPr>
          <p:cNvPr id="8" name="Rounded Rectangle 71">
            <a:hlinkClick r:id="" action="ppaction://noaction"/>
            <a:extLst>
              <a:ext uri="{FF2B5EF4-FFF2-40B4-BE49-F238E27FC236}">
                <a16:creationId xmlns:a16="http://schemas.microsoft.com/office/drawing/2014/main" id="{04388DFF-1950-4604-8D76-9BF4C2E08635}"/>
              </a:ext>
            </a:extLst>
          </p:cNvPr>
          <p:cNvSpPr/>
          <p:nvPr/>
        </p:nvSpPr>
        <p:spPr>
          <a:xfrm>
            <a:off x="8704883" y="2015077"/>
            <a:ext cx="2485200" cy="786386"/>
          </a:xfrm>
          <a:prstGeom prst="roundRect">
            <a:avLst>
              <a:gd name="adj" fmla="val 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latin typeface="Arial" panose="020B0604020202020204" pitchFamily="34" charset="0"/>
                <a:ea typeface="Segoe UI" panose="020B0502040204020203" pitchFamily="34" charset="0"/>
                <a:cs typeface="Arial" panose="020B0604020202020204" pitchFamily="34" charset="0"/>
              </a:rPr>
              <a:t>Loyalty Redemption Analysis</a:t>
            </a:r>
          </a:p>
        </p:txBody>
      </p:sp>
      <p:sp>
        <p:nvSpPr>
          <p:cNvPr id="9" name="Rectangle 8">
            <a:extLst>
              <a:ext uri="{FF2B5EF4-FFF2-40B4-BE49-F238E27FC236}">
                <a16:creationId xmlns:a16="http://schemas.microsoft.com/office/drawing/2014/main" id="{72E94487-7632-4F02-A766-E2DCA4406B3D}"/>
              </a:ext>
            </a:extLst>
          </p:cNvPr>
          <p:cNvSpPr/>
          <p:nvPr/>
        </p:nvSpPr>
        <p:spPr>
          <a:xfrm>
            <a:off x="8704885" y="3216267"/>
            <a:ext cx="2485198"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b="1" dirty="0">
                <a:latin typeface="Arial" panose="020B0604020202020204" pitchFamily="34" charset="0"/>
                <a:ea typeface="Segoe UI" panose="020B0502040204020203" pitchFamily="34" charset="0"/>
                <a:cs typeface="Arial" panose="020B0604020202020204" pitchFamily="34" charset="0"/>
              </a:rPr>
              <a:t>Mehul Patel</a:t>
            </a:r>
            <a:endParaRPr lang="en-IN" sz="1400" b="1" dirty="0">
              <a:latin typeface="Arial" panose="020B0604020202020204" pitchFamily="34" charset="0"/>
              <a:ea typeface="Segoe UI" panose="020B0502040204020203" pitchFamily="34" charset="0"/>
              <a:cs typeface="Arial" panose="020B0604020202020204" pitchFamily="34" charset="0"/>
            </a:endParaRPr>
          </a:p>
        </p:txBody>
      </p:sp>
      <p:sp>
        <p:nvSpPr>
          <p:cNvPr id="10" name="Rounded Rectangle 75">
            <a:extLst>
              <a:ext uri="{FF2B5EF4-FFF2-40B4-BE49-F238E27FC236}">
                <a16:creationId xmlns:a16="http://schemas.microsoft.com/office/drawing/2014/main" id="{09188FDF-D2D5-4516-800B-0BBF7099F245}"/>
              </a:ext>
            </a:extLst>
          </p:cNvPr>
          <p:cNvSpPr/>
          <p:nvPr/>
        </p:nvSpPr>
        <p:spPr>
          <a:xfrm>
            <a:off x="8270591" y="4056456"/>
            <a:ext cx="3461657" cy="2264831"/>
          </a:xfrm>
          <a:prstGeom prst="roundRect">
            <a:avLst>
              <a:gd name="adj" fmla="val 0"/>
            </a:avLst>
          </a:prstGeom>
          <a:solidFill>
            <a:srgbClr val="F2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rPr>
              <a:t>Maintaining 5 Loyalty metric dashboards </a:t>
            </a:r>
          </a:p>
          <a:p>
            <a:endPar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rPr>
              <a:t>FIFO Analysis - Understand customer air redemption pattern across various products like Buy Miles, Give Miles, Transfer Miles, Marriott Rewards, Ultimate Rewards, Perks Plus using First in first Out (FIFO) logic </a:t>
            </a:r>
          </a:p>
          <a:p>
            <a:pPr marL="171450" indent="-171450">
              <a:buFont typeface="Arial" panose="020B0604020202020204" pitchFamily="34" charset="0"/>
              <a:buChar char="•"/>
            </a:pPr>
            <a:endPar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11" name="Flowchart: Merge 10">
            <a:extLst>
              <a:ext uri="{FF2B5EF4-FFF2-40B4-BE49-F238E27FC236}">
                <a16:creationId xmlns:a16="http://schemas.microsoft.com/office/drawing/2014/main" id="{6CA4330E-240C-4F98-B0C2-A59129D6B989}"/>
              </a:ext>
            </a:extLst>
          </p:cNvPr>
          <p:cNvSpPr/>
          <p:nvPr/>
        </p:nvSpPr>
        <p:spPr>
          <a:xfrm>
            <a:off x="8704884" y="3721526"/>
            <a:ext cx="2485199" cy="216000"/>
          </a:xfrm>
          <a:prstGeom prst="flowChartMerg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ea typeface="Segoe UI" panose="020B0502040204020203" pitchFamily="34" charset="0"/>
              <a:cs typeface="Arial" panose="020B0604020202020204" pitchFamily="34" charset="0"/>
            </a:endParaRPr>
          </a:p>
        </p:txBody>
      </p:sp>
      <p:sp>
        <p:nvSpPr>
          <p:cNvPr id="12" name="Rounded Rectangle 47">
            <a:hlinkClick r:id="" action="ppaction://noaction"/>
            <a:extLst>
              <a:ext uri="{FF2B5EF4-FFF2-40B4-BE49-F238E27FC236}">
                <a16:creationId xmlns:a16="http://schemas.microsoft.com/office/drawing/2014/main" id="{C40D055D-F9FA-43B4-B8B9-AE308BC74F61}"/>
              </a:ext>
            </a:extLst>
          </p:cNvPr>
          <p:cNvSpPr/>
          <p:nvPr/>
        </p:nvSpPr>
        <p:spPr>
          <a:xfrm>
            <a:off x="4174246" y="2046810"/>
            <a:ext cx="3400823" cy="786386"/>
          </a:xfrm>
          <a:prstGeom prst="roundRect">
            <a:avLst>
              <a:gd name="adj" fmla="val 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latin typeface="Arial" panose="020B0604020202020204" pitchFamily="34" charset="0"/>
                <a:ea typeface="Segoe UI" panose="020B0502040204020203" pitchFamily="34" charset="0"/>
                <a:cs typeface="Arial" panose="020B0604020202020204" pitchFamily="34" charset="0"/>
              </a:rPr>
              <a:t>Contact Optimization &amp; Customer Signal Hub</a:t>
            </a:r>
          </a:p>
        </p:txBody>
      </p:sp>
      <p:sp>
        <p:nvSpPr>
          <p:cNvPr id="13" name="Rectangle 12">
            <a:extLst>
              <a:ext uri="{FF2B5EF4-FFF2-40B4-BE49-F238E27FC236}">
                <a16:creationId xmlns:a16="http://schemas.microsoft.com/office/drawing/2014/main" id="{DAACBBC6-FEC2-4DF5-BF13-AE66E637D2C9}"/>
              </a:ext>
            </a:extLst>
          </p:cNvPr>
          <p:cNvSpPr/>
          <p:nvPr/>
        </p:nvSpPr>
        <p:spPr>
          <a:xfrm>
            <a:off x="4821284" y="3216267"/>
            <a:ext cx="2132165"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400" b="1" dirty="0">
                <a:latin typeface="Arial" panose="020B0604020202020204" pitchFamily="34" charset="0"/>
                <a:ea typeface="Segoe UI" panose="020B0502040204020203" pitchFamily="34" charset="0"/>
                <a:cs typeface="Arial" panose="020B0604020202020204" pitchFamily="34" charset="0"/>
              </a:rPr>
              <a:t>Reed Knox</a:t>
            </a:r>
          </a:p>
        </p:txBody>
      </p:sp>
      <p:sp>
        <p:nvSpPr>
          <p:cNvPr id="14" name="Rounded Rectangle 55">
            <a:extLst>
              <a:ext uri="{FF2B5EF4-FFF2-40B4-BE49-F238E27FC236}">
                <a16:creationId xmlns:a16="http://schemas.microsoft.com/office/drawing/2014/main" id="{8EB403DD-329A-4594-BACC-646B6A854B16}"/>
              </a:ext>
            </a:extLst>
          </p:cNvPr>
          <p:cNvSpPr/>
          <p:nvPr/>
        </p:nvSpPr>
        <p:spPr>
          <a:xfrm>
            <a:off x="3894535" y="4056456"/>
            <a:ext cx="3931918" cy="2264831"/>
          </a:xfrm>
          <a:prstGeom prst="roundRect">
            <a:avLst>
              <a:gd name="adj" fmla="val 0"/>
            </a:avLst>
          </a:prstGeom>
          <a:solidFill>
            <a:srgbClr val="F2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prstClr val="black"/>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US" sz="1400" dirty="0">
                <a:solidFill>
                  <a:schemeClr val="tx1"/>
                </a:solidFill>
                <a:latin typeface="Arial" panose="020B0604020202020204" pitchFamily="34" charset="0"/>
                <a:ea typeface="Segoe UI" panose="020B0502040204020203" pitchFamily="34" charset="0"/>
                <a:cs typeface="Arial" panose="020B0604020202020204" pitchFamily="34" charset="0"/>
              </a:rPr>
              <a:t>Developing a propensity model to identify the probability of each customer to open a specific email</a:t>
            </a:r>
            <a:endParaRPr lang="en-US" sz="1400" dirty="0">
              <a:solidFill>
                <a:prstClr val="black"/>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endParaRPr lang="en-US" sz="1400" dirty="0">
              <a:solidFill>
                <a:prstClr val="black"/>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Building audience sizing tool using Spotfire for product and marketing managers</a:t>
            </a:r>
          </a:p>
        </p:txBody>
      </p:sp>
      <p:sp>
        <p:nvSpPr>
          <p:cNvPr id="15" name="Flowchart: Merge 14">
            <a:extLst>
              <a:ext uri="{FF2B5EF4-FFF2-40B4-BE49-F238E27FC236}">
                <a16:creationId xmlns:a16="http://schemas.microsoft.com/office/drawing/2014/main" id="{7B6D79A0-3ED0-4AFE-AA25-2B74FB7B8FE1}"/>
              </a:ext>
            </a:extLst>
          </p:cNvPr>
          <p:cNvSpPr/>
          <p:nvPr/>
        </p:nvSpPr>
        <p:spPr>
          <a:xfrm>
            <a:off x="4860473" y="3721526"/>
            <a:ext cx="2132165" cy="246989"/>
          </a:xfrm>
          <a:prstGeom prst="flowChartMerg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ea typeface="Segoe UI" panose="020B0502040204020203" pitchFamily="34" charset="0"/>
              <a:cs typeface="Arial" panose="020B0604020202020204" pitchFamily="34" charset="0"/>
            </a:endParaRPr>
          </a:p>
        </p:txBody>
      </p:sp>
      <p:cxnSp>
        <p:nvCxnSpPr>
          <p:cNvPr id="17" name="Elbow Connector 88">
            <a:extLst>
              <a:ext uri="{FF2B5EF4-FFF2-40B4-BE49-F238E27FC236}">
                <a16:creationId xmlns:a16="http://schemas.microsoft.com/office/drawing/2014/main" id="{3FB7DCBA-D218-4DF0-9E07-07C86B259530}"/>
              </a:ext>
            </a:extLst>
          </p:cNvPr>
          <p:cNvCxnSpPr>
            <a:stCxn id="4" idx="2"/>
            <a:endCxn id="12" idx="0"/>
          </p:cNvCxnSpPr>
          <p:nvPr/>
        </p:nvCxnSpPr>
        <p:spPr>
          <a:xfrm rot="5400000">
            <a:off x="5513006" y="1684083"/>
            <a:ext cx="724379" cy="1074"/>
          </a:xfrm>
          <a:prstGeom prst="bentConnector3">
            <a:avLst>
              <a:gd name="adj1" fmla="val 50000"/>
            </a:avLst>
          </a:prstGeom>
          <a:ln>
            <a:tailEnd type="triangle"/>
          </a:ln>
          <a:effectLst/>
        </p:spPr>
        <p:style>
          <a:lnRef idx="1">
            <a:schemeClr val="accent1"/>
          </a:lnRef>
          <a:fillRef idx="0">
            <a:schemeClr val="accent1"/>
          </a:fillRef>
          <a:effectRef idx="0">
            <a:schemeClr val="accent1"/>
          </a:effectRef>
          <a:fontRef idx="minor">
            <a:schemeClr val="tx1"/>
          </a:fontRef>
        </p:style>
      </p:cxnSp>
      <p:cxnSp>
        <p:nvCxnSpPr>
          <p:cNvPr id="18" name="Elbow Connector 90">
            <a:extLst>
              <a:ext uri="{FF2B5EF4-FFF2-40B4-BE49-F238E27FC236}">
                <a16:creationId xmlns:a16="http://schemas.microsoft.com/office/drawing/2014/main" id="{97E31CAC-734B-4A81-BE4D-3179747AF499}"/>
              </a:ext>
            </a:extLst>
          </p:cNvPr>
          <p:cNvCxnSpPr>
            <a:cxnSpLocks/>
          </p:cNvCxnSpPr>
          <p:nvPr/>
        </p:nvCxnSpPr>
        <p:spPr>
          <a:xfrm rot="16200000" flipH="1">
            <a:off x="7618292" y="-393626"/>
            <a:ext cx="586630" cy="4071751"/>
          </a:xfrm>
          <a:prstGeom prst="bentConnector3">
            <a:avLst>
              <a:gd name="adj1" fmla="val 49999"/>
            </a:avLst>
          </a:prstGeom>
          <a:ln>
            <a:tailEnd type="triangle"/>
          </a:ln>
          <a:effectLst/>
        </p:spPr>
        <p:style>
          <a:lnRef idx="1">
            <a:schemeClr val="accent1"/>
          </a:lnRef>
          <a:fillRef idx="0">
            <a:schemeClr val="accent1"/>
          </a:fillRef>
          <a:effectRef idx="0">
            <a:schemeClr val="accent1"/>
          </a:effectRef>
          <a:fontRef idx="minor">
            <a:schemeClr val="tx1"/>
          </a:fontRef>
        </p:style>
      </p:cxnSp>
      <p:cxnSp>
        <p:nvCxnSpPr>
          <p:cNvPr id="19" name="Elbow Connector 91">
            <a:extLst>
              <a:ext uri="{FF2B5EF4-FFF2-40B4-BE49-F238E27FC236}">
                <a16:creationId xmlns:a16="http://schemas.microsoft.com/office/drawing/2014/main" id="{2DF35B5D-3248-4C25-9034-2A88D86A7DB5}"/>
              </a:ext>
            </a:extLst>
          </p:cNvPr>
          <p:cNvCxnSpPr>
            <a:stCxn id="3" idx="2"/>
            <a:endCxn id="5" idx="0"/>
          </p:cNvCxnSpPr>
          <p:nvPr/>
        </p:nvCxnSpPr>
        <p:spPr>
          <a:xfrm rot="5400000">
            <a:off x="1952743" y="3017240"/>
            <a:ext cx="394569" cy="3485"/>
          </a:xfrm>
          <a:prstGeom prst="bentConnector3">
            <a:avLst>
              <a:gd name="adj1" fmla="val 50000"/>
            </a:avLst>
          </a:prstGeom>
          <a:ln>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84A983-BAE2-44C5-AEF5-3119E5A3019B}"/>
              </a:ext>
            </a:extLst>
          </p:cNvPr>
          <p:cNvCxnSpPr>
            <a:stCxn id="8" idx="2"/>
            <a:endCxn id="9" idx="0"/>
          </p:cNvCxnSpPr>
          <p:nvPr/>
        </p:nvCxnSpPr>
        <p:spPr>
          <a:xfrm>
            <a:off x="9947483" y="2801463"/>
            <a:ext cx="1" cy="41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03DB5D-6675-40D4-9E4F-BD1832D18069}"/>
              </a:ext>
            </a:extLst>
          </p:cNvPr>
          <p:cNvCxnSpPr>
            <a:stCxn id="12" idx="2"/>
            <a:endCxn id="13" idx="0"/>
          </p:cNvCxnSpPr>
          <p:nvPr/>
        </p:nvCxnSpPr>
        <p:spPr>
          <a:xfrm>
            <a:off x="5874658" y="2833196"/>
            <a:ext cx="12709" cy="38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90">
            <a:extLst>
              <a:ext uri="{FF2B5EF4-FFF2-40B4-BE49-F238E27FC236}">
                <a16:creationId xmlns:a16="http://schemas.microsoft.com/office/drawing/2014/main" id="{AE63BBEE-B9C0-475C-82EE-3B43DFD53738}"/>
              </a:ext>
            </a:extLst>
          </p:cNvPr>
          <p:cNvCxnSpPr>
            <a:cxnSpLocks/>
          </p:cNvCxnSpPr>
          <p:nvPr/>
        </p:nvCxnSpPr>
        <p:spPr>
          <a:xfrm rot="5400000">
            <a:off x="3677880" y="-225422"/>
            <a:ext cx="640080" cy="3749040"/>
          </a:xfrm>
          <a:prstGeom prst="bentConnector3">
            <a:avLst>
              <a:gd name="adj1" fmla="val 49999"/>
            </a:avLst>
          </a:prstGeom>
          <a:ln>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005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849217" y="2362200"/>
            <a:ext cx="7977809" cy="914400"/>
          </a:xfrm>
        </p:spPr>
        <p:txBody>
          <a:bodyPr/>
          <a:lstStyle/>
          <a:p>
            <a:r>
              <a:rPr lang="en-US" dirty="0"/>
              <a:t>LatentView’s POV on Data Migration</a:t>
            </a:r>
          </a:p>
        </p:txBody>
      </p:sp>
    </p:spTree>
    <p:extLst>
      <p:ext uri="{BB962C8B-B14F-4D97-AF65-F5344CB8AC3E}">
        <p14:creationId xmlns:p14="http://schemas.microsoft.com/office/powerpoint/2010/main" val="335277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migration process</a:t>
            </a:r>
          </a:p>
        </p:txBody>
      </p:sp>
      <p:pic>
        <p:nvPicPr>
          <p:cNvPr id="118" name="Picture 117">
            <a:extLst>
              <a:ext uri="{FF2B5EF4-FFF2-40B4-BE49-F238E27FC236}">
                <a16:creationId xmlns:a16="http://schemas.microsoft.com/office/drawing/2014/main" id="{D0D7F0AA-A298-4CD3-B7E2-C19F1F76F456}"/>
              </a:ext>
            </a:extLst>
          </p:cNvPr>
          <p:cNvPicPr>
            <a:picLocks noChangeAspect="1"/>
          </p:cNvPicPr>
          <p:nvPr/>
        </p:nvPicPr>
        <p:blipFill rotWithShape="1">
          <a:blip r:embed="rId2"/>
          <a:srcRect t="33909" r="9663"/>
          <a:stretch/>
        </p:blipFill>
        <p:spPr>
          <a:xfrm>
            <a:off x="1802674" y="3015032"/>
            <a:ext cx="8174798" cy="338100"/>
          </a:xfrm>
          <a:prstGeom prst="rect">
            <a:avLst/>
          </a:prstGeom>
        </p:spPr>
      </p:pic>
      <p:sp>
        <p:nvSpPr>
          <p:cNvPr id="119" name="TextBox 11"/>
          <p:cNvSpPr txBox="1"/>
          <p:nvPr/>
        </p:nvSpPr>
        <p:spPr>
          <a:xfrm>
            <a:off x="2088121" y="2044487"/>
            <a:ext cx="1052896"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Data Migration</a:t>
            </a:r>
          </a:p>
        </p:txBody>
      </p:sp>
      <p:sp>
        <p:nvSpPr>
          <p:cNvPr id="120" name="TextBox 12"/>
          <p:cNvSpPr txBox="1"/>
          <p:nvPr/>
        </p:nvSpPr>
        <p:spPr>
          <a:xfrm>
            <a:off x="3733008" y="3502931"/>
            <a:ext cx="1864218"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ETL management</a:t>
            </a:r>
          </a:p>
          <a:p>
            <a:pPr marL="285750" indent="-2857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285750" indent="-2857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Integration of new data sources</a:t>
            </a:r>
          </a:p>
          <a:p>
            <a:pPr marL="285750" indent="-2857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285750" indent="-2857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Access management &amp; decentralization of data platform</a:t>
            </a:r>
          </a:p>
        </p:txBody>
      </p:sp>
      <p:sp>
        <p:nvSpPr>
          <p:cNvPr id="121" name="Oval 120">
            <a:extLst>
              <a:ext uri="{FF2B5EF4-FFF2-40B4-BE49-F238E27FC236}">
                <a16:creationId xmlns:a16="http://schemas.microsoft.com/office/drawing/2014/main" id="{870B4B5C-C295-4B42-ADC4-D744543A7C76}"/>
              </a:ext>
            </a:extLst>
          </p:cNvPr>
          <p:cNvSpPr/>
          <p:nvPr/>
        </p:nvSpPr>
        <p:spPr>
          <a:xfrm>
            <a:off x="4336255" y="2784065"/>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r>
              <a:rPr lang="en-US" sz="1600" b="1" kern="0" dirty="0">
                <a:solidFill>
                  <a:srgbClr val="000000"/>
                </a:solidFill>
                <a:latin typeface="Arial" panose="020B0604020202020204" pitchFamily="34" charset="0"/>
                <a:cs typeface="Arial" panose="020B0604020202020204" pitchFamily="34" charset="0"/>
              </a:rPr>
              <a:t>2</a:t>
            </a:r>
          </a:p>
        </p:txBody>
      </p:sp>
      <p:sp>
        <p:nvSpPr>
          <p:cNvPr id="122" name="Oval 121">
            <a:extLst>
              <a:ext uri="{FF2B5EF4-FFF2-40B4-BE49-F238E27FC236}">
                <a16:creationId xmlns:a16="http://schemas.microsoft.com/office/drawing/2014/main" id="{8077F36C-0628-463F-B6C0-8403090861AE}"/>
              </a:ext>
            </a:extLst>
          </p:cNvPr>
          <p:cNvSpPr/>
          <p:nvPr/>
        </p:nvSpPr>
        <p:spPr>
          <a:xfrm>
            <a:off x="2294529" y="2773179"/>
            <a:ext cx="640080" cy="640080"/>
          </a:xfrm>
          <a:prstGeom prst="ellipse">
            <a:avLst/>
          </a:prstGeom>
          <a:solidFill>
            <a:srgbClr val="FFFFFF"/>
          </a:solidFill>
          <a:ln w="25400" cap="flat" cmpd="sng" algn="ctr">
            <a:solidFill>
              <a:schemeClr val="accent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rPr>
              <a:t>1</a:t>
            </a:r>
          </a:p>
        </p:txBody>
      </p:sp>
      <p:sp>
        <p:nvSpPr>
          <p:cNvPr id="123" name="Oval 122">
            <a:extLst>
              <a:ext uri="{FF2B5EF4-FFF2-40B4-BE49-F238E27FC236}">
                <a16:creationId xmlns:a16="http://schemas.microsoft.com/office/drawing/2014/main" id="{84894C13-529B-4331-AF57-1BBD231D02BA}"/>
              </a:ext>
            </a:extLst>
          </p:cNvPr>
          <p:cNvSpPr/>
          <p:nvPr/>
        </p:nvSpPr>
        <p:spPr>
          <a:xfrm>
            <a:off x="8419706" y="2775467"/>
            <a:ext cx="640080" cy="640080"/>
          </a:xfrm>
          <a:prstGeom prst="ellipse">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kern="0" dirty="0">
                <a:solidFill>
                  <a:srgbClr val="000000"/>
                </a:solidFill>
                <a:latin typeface="Arial" panose="020B0604020202020204" pitchFamily="34" charset="0"/>
                <a:cs typeface="Arial" panose="020B0604020202020204" pitchFamily="34" charset="0"/>
              </a:rPr>
              <a:t>4</a:t>
            </a:r>
          </a:p>
        </p:txBody>
      </p:sp>
      <p:sp>
        <p:nvSpPr>
          <p:cNvPr id="124" name="Oval 123">
            <a:extLst>
              <a:ext uri="{FF2B5EF4-FFF2-40B4-BE49-F238E27FC236}">
                <a16:creationId xmlns:a16="http://schemas.microsoft.com/office/drawing/2014/main" id="{96876B72-C4B9-461A-99D8-E0A5E7C1708E}"/>
              </a:ext>
            </a:extLst>
          </p:cNvPr>
          <p:cNvSpPr/>
          <p:nvPr/>
        </p:nvSpPr>
        <p:spPr>
          <a:xfrm>
            <a:off x="6377981" y="2775545"/>
            <a:ext cx="640080" cy="640080"/>
          </a:xfrm>
          <a:prstGeom prst="ellipse">
            <a:avLst/>
          </a:prstGeom>
          <a:solidFill>
            <a:srgbClr val="FFFFFF"/>
          </a:solidFill>
          <a:ln w="25400" cap="flat" cmpd="sng" algn="ctr">
            <a:solidFill>
              <a:schemeClr val="accent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r>
              <a:rPr lang="en-US" sz="1600" b="1" kern="0" dirty="0">
                <a:solidFill>
                  <a:srgbClr val="000000"/>
                </a:solidFill>
                <a:latin typeface="Arial" panose="020B0604020202020204" pitchFamily="34" charset="0"/>
                <a:ea typeface="Segoe UI" panose="020B0502040204020203" pitchFamily="34" charset="0"/>
                <a:cs typeface="Arial" panose="020B0604020202020204" pitchFamily="34" charset="0"/>
              </a:rPr>
              <a:t>3</a:t>
            </a:r>
          </a:p>
        </p:txBody>
      </p:sp>
      <p:sp>
        <p:nvSpPr>
          <p:cNvPr id="126" name="TextBox 17"/>
          <p:cNvSpPr txBox="1"/>
          <p:nvPr/>
        </p:nvSpPr>
        <p:spPr>
          <a:xfrm>
            <a:off x="3755872" y="2044487"/>
            <a:ext cx="1557059"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Monitoring &amp; Maintenance</a:t>
            </a:r>
          </a:p>
        </p:txBody>
      </p:sp>
      <p:sp>
        <p:nvSpPr>
          <p:cNvPr id="127" name="TextBox 22"/>
          <p:cNvSpPr txBox="1"/>
          <p:nvPr/>
        </p:nvSpPr>
        <p:spPr>
          <a:xfrm>
            <a:off x="5927786" y="2044487"/>
            <a:ext cx="1616056"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Data democratization</a:t>
            </a:r>
          </a:p>
        </p:txBody>
      </p:sp>
      <p:sp>
        <p:nvSpPr>
          <p:cNvPr id="128" name="TextBox 23"/>
          <p:cNvSpPr txBox="1"/>
          <p:nvPr/>
        </p:nvSpPr>
        <p:spPr>
          <a:xfrm>
            <a:off x="7959421" y="2044487"/>
            <a:ext cx="17037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solidFill>
                  <a:srgbClr val="000000"/>
                </a:solidFill>
                <a:latin typeface="Arial" panose="020B0604020202020204" pitchFamily="34" charset="0"/>
                <a:ea typeface="Segoe UI" panose="020B0502040204020203" pitchFamily="34" charset="0"/>
                <a:cs typeface="Arial" panose="020B0604020202020204" pitchFamily="34" charset="0"/>
              </a:rPr>
              <a:t>Framework for data science</a:t>
            </a:r>
          </a:p>
        </p:txBody>
      </p:sp>
      <p:sp>
        <p:nvSpPr>
          <p:cNvPr id="130" name="TextBox 27"/>
          <p:cNvSpPr txBox="1"/>
          <p:nvPr/>
        </p:nvSpPr>
        <p:spPr>
          <a:xfrm>
            <a:off x="8183092" y="3514850"/>
            <a:ext cx="1794380"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Framework for modelling using technologies like datarobot, H2O etc.</a:t>
            </a:r>
          </a:p>
          <a:p>
            <a:pPr marL="171450" indent="-171450">
              <a:buFont typeface="Arial" panose="020B0604020202020204" pitchFamily="34" charset="0"/>
              <a:buChar char="•"/>
            </a:pPr>
            <a:endPar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r>
              <a:rPr lang="en-IN" sz="1400" dirty="0">
                <a:solidFill>
                  <a:srgbClr val="000000"/>
                </a:solidFill>
                <a:latin typeface="Arial" panose="020B0604020202020204" pitchFamily="34" charset="0"/>
                <a:ea typeface="Segoe UI" panose="020B0502040204020203" pitchFamily="34" charset="0"/>
                <a:cs typeface="Arial" panose="020B0604020202020204" pitchFamily="34" charset="0"/>
              </a:rPr>
              <a:t>Integration with other cloud technologies</a:t>
            </a:r>
          </a:p>
        </p:txBody>
      </p:sp>
      <p:sp>
        <p:nvSpPr>
          <p:cNvPr id="132" name="TextBox 31"/>
          <p:cNvSpPr txBox="1"/>
          <p:nvPr/>
        </p:nvSpPr>
        <p:spPr>
          <a:xfrm>
            <a:off x="6061446" y="3514850"/>
            <a:ext cx="1897975"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latin typeface="Arial" panose="020B0604020202020204" pitchFamily="34" charset="0"/>
                <a:ea typeface="Segoe UI" panose="020B0502040204020203" pitchFamily="34" charset="0"/>
                <a:cs typeface="Arial" panose="020B0604020202020204" pitchFamily="34" charset="0"/>
              </a:rPr>
              <a:t>Custom build UI/apps for reporting </a:t>
            </a:r>
            <a:r>
              <a:rPr lang="en-IN" sz="1400" dirty="0">
                <a:latin typeface="Arial" panose="020B0604020202020204" pitchFamily="34" charset="0"/>
                <a:cs typeface="Arial" panose="020B0604020202020204" pitchFamily="34" charset="0"/>
              </a:rPr>
              <a:t>&amp; insight generation</a:t>
            </a:r>
            <a:endParaRPr lang="en-IN" sz="1400" dirty="0">
              <a:latin typeface="Arial" panose="020B0604020202020204" pitchFamily="34" charset="0"/>
              <a:ea typeface="Segoe UI" panose="020B0502040204020203" pitchFamily="34" charset="0"/>
              <a:cs typeface="Arial" panose="020B0604020202020204" pitchFamily="34" charset="0"/>
            </a:endParaRPr>
          </a:p>
          <a:p>
            <a:pPr marL="171450" indent="-1714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New features development enabling data pull for </a:t>
            </a:r>
            <a:r>
              <a:rPr lang="en-US" sz="1400" dirty="0" err="1">
                <a:latin typeface="Arial" panose="020B0604020202020204" pitchFamily="34" charset="0"/>
                <a:cs typeface="Arial" panose="020B0604020202020204" pitchFamily="34" charset="0"/>
              </a:rPr>
              <a:t>adhoc</a:t>
            </a:r>
            <a:r>
              <a:rPr lang="en-US" sz="1400" dirty="0">
                <a:latin typeface="Arial" panose="020B0604020202020204" pitchFamily="34" charset="0"/>
                <a:cs typeface="Arial" panose="020B0604020202020204" pitchFamily="34" charset="0"/>
              </a:rPr>
              <a:t> analysis in a governed environment</a:t>
            </a:r>
          </a:p>
          <a:p>
            <a:pPr marL="171450" indent="-171450">
              <a:buFont typeface="Arial" panose="020B0604020202020204" pitchFamily="34" charset="0"/>
              <a:buChar char="•"/>
            </a:pPr>
            <a:endParaRPr lang="en-IN" sz="1400" dirty="0">
              <a:latin typeface="Arial" panose="020B0604020202020204" pitchFamily="34" charset="0"/>
              <a:ea typeface="Segoe UI" panose="020B0502040204020203" pitchFamily="34" charset="0"/>
              <a:cs typeface="Arial" panose="020B0604020202020204" pitchFamily="34" charset="0"/>
            </a:endParaRPr>
          </a:p>
        </p:txBody>
      </p:sp>
      <p:sp>
        <p:nvSpPr>
          <p:cNvPr id="133" name="TextBox 12"/>
          <p:cNvSpPr txBox="1"/>
          <p:nvPr/>
        </p:nvSpPr>
        <p:spPr>
          <a:xfrm>
            <a:off x="1972001" y="3514850"/>
            <a:ext cx="1570836" cy="18158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IN" sz="1400" dirty="0">
                <a:latin typeface="Arial" panose="020B0604020202020204" pitchFamily="34" charset="0"/>
                <a:cs typeface="Arial" panose="020B0604020202020204" pitchFamily="34" charset="0"/>
              </a:rPr>
              <a:t>Moving data from existing data sources to foundry</a:t>
            </a:r>
          </a:p>
          <a:p>
            <a:pPr marL="171450" indent="-1714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Creating data pipeline for future updates</a:t>
            </a:r>
          </a:p>
        </p:txBody>
      </p:sp>
      <p:sp>
        <p:nvSpPr>
          <p:cNvPr id="24" name="Rectangle 23">
            <a:extLst>
              <a:ext uri="{FF2B5EF4-FFF2-40B4-BE49-F238E27FC236}">
                <a16:creationId xmlns:a16="http://schemas.microsoft.com/office/drawing/2014/main" id="{E1CDB118-B080-4921-BB43-BCB91E31DFAC}"/>
              </a:ext>
            </a:extLst>
          </p:cNvPr>
          <p:cNvSpPr/>
          <p:nvPr/>
        </p:nvSpPr>
        <p:spPr>
          <a:xfrm>
            <a:off x="574385" y="843799"/>
            <a:ext cx="10965574" cy="598635"/>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Arial" panose="020B0604020202020204" pitchFamily="34" charset="0"/>
                <a:cs typeface="Arial" panose="020B0604020202020204" pitchFamily="34" charset="0"/>
              </a:rPr>
              <a:t>United Airlines is migrating to Palantir Foundry platform for Data Integration &amp; </a:t>
            </a:r>
            <a:r>
              <a:rPr lang="en-US" sz="1600" dirty="0" err="1">
                <a:solidFill>
                  <a:schemeClr val="tx1"/>
                </a:solidFill>
                <a:latin typeface="Arial" panose="020B0604020202020204" pitchFamily="34" charset="0"/>
                <a:cs typeface="Arial" panose="020B0604020202020204" pitchFamily="34" charset="0"/>
              </a:rPr>
              <a:t>CoE</a:t>
            </a:r>
            <a:endParaRPr lang="en-US" sz="1600" dirty="0">
              <a:solidFill>
                <a:schemeClr val="tx1"/>
              </a:solidFill>
              <a:latin typeface="Arial" panose="020B0604020202020204" pitchFamily="34" charset="0"/>
              <a:cs typeface="Arial" panose="020B0604020202020204" pitchFamily="34" charset="0"/>
            </a:endParaRPr>
          </a:p>
        </p:txBody>
      </p:sp>
      <p:sp>
        <p:nvSpPr>
          <p:cNvPr id="5" name="Rectangle 4"/>
          <p:cNvSpPr/>
          <p:nvPr/>
        </p:nvSpPr>
        <p:spPr>
          <a:xfrm>
            <a:off x="5837775" y="2044486"/>
            <a:ext cx="4049686" cy="4148020"/>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554712" y="1504124"/>
            <a:ext cx="2617052" cy="338554"/>
          </a:xfrm>
          <a:prstGeom prst="rect">
            <a:avLst/>
          </a:prstGeom>
          <a:solidFill>
            <a:schemeClr val="tx2">
              <a:lumMod val="60000"/>
              <a:lumOff val="40000"/>
            </a:schemeClr>
          </a:solidFill>
          <a:ln w="25400" cap="flat" cmpd="sng" algn="ctr">
            <a:solidFill>
              <a:schemeClr val="tx2"/>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defPPr>
              <a:defRPr lang="en-US"/>
            </a:defPPr>
            <a:lvl1pPr algn="ctr">
              <a:defRPr sz="1600" b="1" kern="0">
                <a:solidFill>
                  <a:srgbClr val="000000"/>
                </a:solidFill>
                <a:latin typeface="Arial" panose="020B0604020202020204" pitchFamily="34" charset="0"/>
                <a:ea typeface="Segoe UI" panose="020B0502040204020203" pitchFamily="34" charset="0"/>
                <a:cs typeface="Arial" panose="020B0604020202020204" pitchFamily="34" charset="0"/>
              </a:defRPr>
            </a:lvl1pPr>
          </a:lstStyle>
          <a:p>
            <a:r>
              <a:rPr lang="en-US" dirty="0"/>
              <a:t>Data as a service</a:t>
            </a:r>
          </a:p>
        </p:txBody>
      </p:sp>
    </p:spTree>
    <p:extLst>
      <p:ext uri="{BB962C8B-B14F-4D97-AF65-F5344CB8AC3E}">
        <p14:creationId xmlns:p14="http://schemas.microsoft.com/office/powerpoint/2010/main" val="119321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1" grpId="0" animBg="1"/>
      <p:bldP spid="122" grpId="0" animBg="1"/>
      <p:bldP spid="123" grpId="0" animBg="1"/>
      <p:bldP spid="124" grpId="0" animBg="1"/>
      <p:bldP spid="126" grpId="0"/>
      <p:bldP spid="127" grpId="0"/>
      <p:bldP spid="128" grpId="0"/>
      <p:bldP spid="130" grpId="0"/>
      <p:bldP spid="132" grpId="0"/>
      <p:bldP spid="133" grpId="0"/>
      <p:bldP spid="24" grpId="0"/>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Current State of Data Platforms</a:t>
            </a:r>
            <a:endParaRPr lang="en-US" dirty="0"/>
          </a:p>
        </p:txBody>
      </p:sp>
      <p:sp>
        <p:nvSpPr>
          <p:cNvPr id="58" name="Text Box 1052"/>
          <p:cNvSpPr txBox="1">
            <a:spLocks noChangeArrowheads="1"/>
          </p:cNvSpPr>
          <p:nvPr/>
        </p:nvSpPr>
        <p:spPr bwMode="auto">
          <a:xfrm>
            <a:off x="676057" y="1691644"/>
            <a:ext cx="3279729" cy="3515301"/>
          </a:xfrm>
          <a:prstGeom prst="rect">
            <a:avLst/>
          </a:prstGeom>
          <a:solidFill>
            <a:schemeClr val="accent1">
              <a:lumMod val="20000"/>
              <a:lumOff val="8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Ingestion &amp; Storage</a:t>
            </a:r>
          </a:p>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srgbClr val="500093"/>
              </a:buClr>
              <a:buSzPct val="80000"/>
              <a:buFont typeface="Monotype Sorts" pitchFamily="2" charset="2"/>
              <a:buNone/>
            </a:pPr>
            <a:r>
              <a:rPr lang="en-IN"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Variety</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Mostly 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Disparate systems for Unstructured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Traditional ETL</a:t>
            </a:r>
          </a:p>
          <a:p>
            <a:pPr lvl="1" eaLnBrk="0" hangingPunct="0">
              <a:spcBef>
                <a:spcPct val="20000"/>
              </a:spcBef>
              <a:buClr>
                <a:srgbClr val="500093"/>
              </a:buClr>
              <a:buSzPct val="80000"/>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srgbClr val="500093"/>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Volume</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Limited Capacity</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On Premise Considerations</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Scheduled Archival &amp; Restoration</a:t>
            </a:r>
          </a:p>
          <a:p>
            <a:pPr marL="171450" indent="-171450" eaLnBrk="0" hangingPunct="0">
              <a:spcBef>
                <a:spcPct val="20000"/>
              </a:spcBef>
              <a:buClr>
                <a:srgbClr val="500093"/>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59" name="Text Box 1053"/>
          <p:cNvSpPr txBox="1">
            <a:spLocks noChangeArrowheads="1"/>
          </p:cNvSpPr>
          <p:nvPr/>
        </p:nvSpPr>
        <p:spPr bwMode="auto">
          <a:xfrm>
            <a:off x="4545273" y="1697960"/>
            <a:ext cx="3277829" cy="3515301"/>
          </a:xfrm>
          <a:prstGeom prst="rect">
            <a:avLst/>
          </a:prstGeom>
          <a:solidFill>
            <a:schemeClr val="bg1">
              <a:lumMod val="75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Transformation</a:t>
            </a:r>
          </a:p>
          <a:p>
            <a:pPr algn="ctr" eaLnBrk="0" hangingPunct="0">
              <a:spcBef>
                <a:spcPct val="20000"/>
              </a:spcBef>
              <a:buClr>
                <a:srgbClr val="500093"/>
              </a:buClr>
              <a:buSzPct val="80000"/>
              <a:buFont typeface="Monotype Sorts" pitchFamily="2" charset="2"/>
              <a:buNone/>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Veracity</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Data Silos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No central view of metrics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Lack of metadata and lineage</a:t>
            </a:r>
          </a:p>
          <a:p>
            <a:pPr lvl="1" eaLnBrk="0" hangingPunct="0">
              <a:spcBef>
                <a:spcPct val="20000"/>
              </a:spcBef>
              <a:buClr>
                <a:prstClr val="white"/>
              </a:buClr>
              <a:buSzPct val="80000"/>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Velocity</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Tightly coupled dependencies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Cascading failures</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60" name="Text Box 1052"/>
          <p:cNvSpPr txBox="1">
            <a:spLocks noChangeArrowheads="1"/>
          </p:cNvSpPr>
          <p:nvPr/>
        </p:nvSpPr>
        <p:spPr bwMode="auto">
          <a:xfrm>
            <a:off x="8412589" y="1691643"/>
            <a:ext cx="3279729" cy="3516461"/>
          </a:xfrm>
          <a:prstGeom prst="rect">
            <a:avLst/>
          </a:prstGeom>
          <a:solidFill>
            <a:srgbClr val="ADB9CA"/>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Information Delivery</a:t>
            </a:r>
          </a:p>
          <a:p>
            <a:pPr eaLnBrk="0" hangingPunct="0">
              <a:spcBef>
                <a:spcPct val="20000"/>
              </a:spcBef>
              <a:buClr>
                <a:srgbClr val="500093"/>
              </a:buClr>
              <a:buSzPct val="80000"/>
              <a:buFont typeface="Monotype Sorts" pitchFamily="2" charset="2"/>
              <a:buNone/>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Analytics Workloads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Data Warehouse for all use cases</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Reporting</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 by Business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Throttling usage</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Access restrictions impacts lead time</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grpSp>
        <p:nvGrpSpPr>
          <p:cNvPr id="61" name="Group 60"/>
          <p:cNvGrpSpPr/>
          <p:nvPr/>
        </p:nvGrpSpPr>
        <p:grpSpPr>
          <a:xfrm>
            <a:off x="676057" y="755977"/>
            <a:ext cx="11016261" cy="688819"/>
            <a:chOff x="676057" y="910308"/>
            <a:chExt cx="11016261" cy="565640"/>
          </a:xfrm>
          <a:solidFill>
            <a:schemeClr val="bg1">
              <a:lumMod val="95000"/>
            </a:schemeClr>
          </a:solidFill>
        </p:grpSpPr>
        <p:sp>
          <p:nvSpPr>
            <p:cNvPr id="62" name="Left-Right Arrow 61"/>
            <p:cNvSpPr/>
            <p:nvPr/>
          </p:nvSpPr>
          <p:spPr>
            <a:xfrm>
              <a:off x="676057" y="910308"/>
              <a:ext cx="11016261" cy="565640"/>
            </a:xfrm>
            <a:prstGeom prst="lef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63" name="TextBox 62"/>
            <p:cNvSpPr txBox="1"/>
            <p:nvPr/>
          </p:nvSpPr>
          <p:spPr>
            <a:xfrm>
              <a:off x="1040656" y="1064744"/>
              <a:ext cx="2082621"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How is data acquired?</a:t>
              </a:r>
            </a:p>
          </p:txBody>
        </p:sp>
        <p:sp>
          <p:nvSpPr>
            <p:cNvPr id="64" name="TextBox 63"/>
            <p:cNvSpPr txBox="1"/>
            <p:nvPr/>
          </p:nvSpPr>
          <p:spPr>
            <a:xfrm>
              <a:off x="4700177" y="1069225"/>
              <a:ext cx="3065263"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How is data staged for analytics? </a:t>
              </a:r>
            </a:p>
          </p:txBody>
        </p:sp>
        <p:sp>
          <p:nvSpPr>
            <p:cNvPr id="65" name="TextBox 64"/>
            <p:cNvSpPr txBox="1"/>
            <p:nvPr/>
          </p:nvSpPr>
          <p:spPr>
            <a:xfrm>
              <a:off x="8751494" y="1080672"/>
              <a:ext cx="2767104"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How is consumption enabled?</a:t>
              </a:r>
            </a:p>
          </p:txBody>
        </p:sp>
      </p:grpSp>
    </p:spTree>
    <p:extLst>
      <p:ext uri="{BB962C8B-B14F-4D97-AF65-F5344CB8AC3E}">
        <p14:creationId xmlns:p14="http://schemas.microsoft.com/office/powerpoint/2010/main" val="292174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Ideal Data Platform – Design Considerations</a:t>
            </a:r>
            <a:endParaRPr lang="en-US" dirty="0"/>
          </a:p>
        </p:txBody>
      </p:sp>
      <p:sp>
        <p:nvSpPr>
          <p:cNvPr id="58" name="Text Box 1052"/>
          <p:cNvSpPr txBox="1">
            <a:spLocks noChangeArrowheads="1"/>
          </p:cNvSpPr>
          <p:nvPr/>
        </p:nvSpPr>
        <p:spPr bwMode="auto">
          <a:xfrm>
            <a:off x="599655" y="989279"/>
            <a:ext cx="3279729" cy="3515301"/>
          </a:xfrm>
          <a:prstGeom prst="rect">
            <a:avLst/>
          </a:prstGeom>
          <a:solidFill>
            <a:schemeClr val="accent1">
              <a:lumMod val="20000"/>
              <a:lumOff val="8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Ingestion &amp; Storage</a:t>
            </a:r>
          </a:p>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srgbClr val="500093"/>
              </a:buClr>
              <a:buSzPct val="80000"/>
              <a:buFont typeface="Monotype Sorts" pitchFamily="2" charset="2"/>
              <a:buNone/>
            </a:pPr>
            <a:r>
              <a:rPr lang="en-IN"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Variety</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Mostly 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Disparate systems for Unstructured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Traditional ETL</a:t>
            </a:r>
          </a:p>
          <a:p>
            <a:pPr lvl="1" eaLnBrk="0" hangingPunct="0">
              <a:spcBef>
                <a:spcPct val="20000"/>
              </a:spcBef>
              <a:buClr>
                <a:srgbClr val="500093"/>
              </a:buClr>
              <a:buSzPct val="80000"/>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srgbClr val="500093"/>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Volume</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Limited Capacity</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On Premise Considerations</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Scheduled Archival &amp; Restoration</a:t>
            </a:r>
          </a:p>
          <a:p>
            <a:pPr marL="171450" indent="-171450" eaLnBrk="0" hangingPunct="0">
              <a:spcBef>
                <a:spcPct val="20000"/>
              </a:spcBef>
              <a:buClr>
                <a:srgbClr val="500093"/>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59" name="Text Box 1053"/>
          <p:cNvSpPr txBox="1">
            <a:spLocks noChangeArrowheads="1"/>
          </p:cNvSpPr>
          <p:nvPr/>
        </p:nvSpPr>
        <p:spPr bwMode="auto">
          <a:xfrm>
            <a:off x="4468871" y="995595"/>
            <a:ext cx="3277829" cy="3515301"/>
          </a:xfrm>
          <a:prstGeom prst="rect">
            <a:avLst/>
          </a:prstGeom>
          <a:solidFill>
            <a:schemeClr val="bg1">
              <a:lumMod val="75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Transformation</a:t>
            </a:r>
          </a:p>
          <a:p>
            <a:pPr algn="ctr" eaLnBrk="0" hangingPunct="0">
              <a:spcBef>
                <a:spcPct val="20000"/>
              </a:spcBef>
              <a:buClr>
                <a:srgbClr val="500093"/>
              </a:buClr>
              <a:buSzPct val="80000"/>
              <a:buFont typeface="Monotype Sorts" pitchFamily="2" charset="2"/>
              <a:buNone/>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Veracity</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Data Silos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No central view of metrics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Lack of metadata and lineage</a:t>
            </a:r>
          </a:p>
          <a:p>
            <a:pPr lvl="1" eaLnBrk="0" hangingPunct="0">
              <a:spcBef>
                <a:spcPct val="20000"/>
              </a:spcBef>
              <a:buClr>
                <a:prstClr val="white"/>
              </a:buClr>
              <a:buSzPct val="80000"/>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Velocity</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Tightly coupled dependencies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Cascading failures</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60" name="Text Box 1052"/>
          <p:cNvSpPr txBox="1">
            <a:spLocks noChangeArrowheads="1"/>
          </p:cNvSpPr>
          <p:nvPr/>
        </p:nvSpPr>
        <p:spPr bwMode="auto">
          <a:xfrm>
            <a:off x="8336187" y="989278"/>
            <a:ext cx="3279729" cy="3516461"/>
          </a:xfrm>
          <a:prstGeom prst="rect">
            <a:avLst/>
          </a:prstGeom>
          <a:solidFill>
            <a:schemeClr val="tx2">
              <a:lumMod val="40000"/>
              <a:lumOff val="6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Information Delivery</a:t>
            </a:r>
          </a:p>
          <a:p>
            <a:pPr eaLnBrk="0" hangingPunct="0">
              <a:spcBef>
                <a:spcPct val="20000"/>
              </a:spcBef>
              <a:buClr>
                <a:srgbClr val="500093"/>
              </a:buClr>
              <a:buSzPct val="80000"/>
              <a:buFont typeface="Monotype Sorts" pitchFamily="2" charset="2"/>
              <a:buNone/>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Analytics Workloads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Data Warehouse for all use cases</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Reporting</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 by Business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Throttling usage</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Access restrictions impacts lead time</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 name="Rectangle 16">
            <a:extLst>
              <a:ext uri="{FF2B5EF4-FFF2-40B4-BE49-F238E27FC236}">
                <a16:creationId xmlns:a16="http://schemas.microsoft.com/office/drawing/2014/main" id="{8765122E-5DDB-445B-8C1C-101A9CF86F65}"/>
              </a:ext>
            </a:extLst>
          </p:cNvPr>
          <p:cNvSpPr/>
          <p:nvPr/>
        </p:nvSpPr>
        <p:spPr bwMode="auto">
          <a:xfrm>
            <a:off x="599656" y="5461027"/>
            <a:ext cx="11016260" cy="831146"/>
          </a:xfrm>
          <a:prstGeom prst="rect">
            <a:avLst/>
          </a:prstGeom>
          <a:solidFill>
            <a:schemeClr val="accent1"/>
          </a:solidFill>
          <a:ln w="635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389626" lvl="1" algn="ctr" fontAlgn="base">
              <a:spcBef>
                <a:spcPct val="0"/>
              </a:spcBef>
              <a:spcAft>
                <a:spcPct val="0"/>
              </a:spcAft>
            </a:pPr>
            <a:endParaRPr lang="en-US" sz="1600" b="1" dirty="0">
              <a:solidFill>
                <a:schemeClr val="bg1"/>
              </a:solidFill>
              <a:latin typeface="Segoe UI" panose="020B0502040204020203" pitchFamily="34" charset="0"/>
              <a:cs typeface="Segoe UI" panose="020B0502040204020203" pitchFamily="34" charset="0"/>
            </a:endParaRPr>
          </a:p>
        </p:txBody>
      </p:sp>
      <p:sp>
        <p:nvSpPr>
          <p:cNvPr id="18" name="Down Arrow 10">
            <a:extLst>
              <a:ext uri="{FF2B5EF4-FFF2-40B4-BE49-F238E27FC236}">
                <a16:creationId xmlns:a16="http://schemas.microsoft.com/office/drawing/2014/main" id="{D68C0B93-63CE-4C42-AF29-A8249ECD76E0}"/>
              </a:ext>
            </a:extLst>
          </p:cNvPr>
          <p:cNvSpPr/>
          <p:nvPr/>
        </p:nvSpPr>
        <p:spPr bwMode="auto">
          <a:xfrm flipV="1">
            <a:off x="1956012" y="4719593"/>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endParaRPr>
          </a:p>
        </p:txBody>
      </p:sp>
      <p:sp>
        <p:nvSpPr>
          <p:cNvPr id="19" name="Down Arrow 11">
            <a:extLst>
              <a:ext uri="{FF2B5EF4-FFF2-40B4-BE49-F238E27FC236}">
                <a16:creationId xmlns:a16="http://schemas.microsoft.com/office/drawing/2014/main" id="{601E9903-2204-4085-A08B-F0DBD878E68A}"/>
              </a:ext>
            </a:extLst>
          </p:cNvPr>
          <p:cNvSpPr/>
          <p:nvPr/>
        </p:nvSpPr>
        <p:spPr bwMode="auto">
          <a:xfrm flipV="1">
            <a:off x="6037603" y="4703551"/>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endParaRPr>
          </a:p>
        </p:txBody>
      </p:sp>
      <p:sp>
        <p:nvSpPr>
          <p:cNvPr id="20" name="Down Arrow 12">
            <a:extLst>
              <a:ext uri="{FF2B5EF4-FFF2-40B4-BE49-F238E27FC236}">
                <a16:creationId xmlns:a16="http://schemas.microsoft.com/office/drawing/2014/main" id="{D02EA226-5127-478C-8FA4-B68D84B53D15}"/>
              </a:ext>
            </a:extLst>
          </p:cNvPr>
          <p:cNvSpPr/>
          <p:nvPr/>
        </p:nvSpPr>
        <p:spPr bwMode="auto">
          <a:xfrm flipV="1">
            <a:off x="10089615" y="4703551"/>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endParaRPr>
          </a:p>
        </p:txBody>
      </p:sp>
      <p:sp>
        <p:nvSpPr>
          <p:cNvPr id="13" name="TextBox 12">
            <a:extLst>
              <a:ext uri="{FF2B5EF4-FFF2-40B4-BE49-F238E27FC236}">
                <a16:creationId xmlns:a16="http://schemas.microsoft.com/office/drawing/2014/main" id="{0CA135F2-AC09-432B-B7BE-F5728383EE5B}"/>
              </a:ext>
            </a:extLst>
          </p:cNvPr>
          <p:cNvSpPr txBox="1"/>
          <p:nvPr/>
        </p:nvSpPr>
        <p:spPr>
          <a:xfrm>
            <a:off x="761397" y="5733781"/>
            <a:ext cx="3168881" cy="498598"/>
          </a:xfrm>
          <a:prstGeom prst="rect">
            <a:avLst/>
          </a:prstGeom>
          <a:noFill/>
        </p:spPr>
        <p:txBody>
          <a:bodyPr wrap="none" rtlCol="0">
            <a:spAutoFit/>
          </a:bodyPr>
          <a:lstStyle/>
          <a:p>
            <a:pPr eaLnBrk="0" hangingPunct="0">
              <a:spcBef>
                <a:spcPct val="20000"/>
              </a:spcBef>
              <a:buClr>
                <a:srgbClr val="500093"/>
              </a:buClr>
              <a:buSzPct val="80000"/>
            </a:pPr>
            <a:r>
              <a:rPr lang="en-US" sz="1200" b="1" dirty="0">
                <a:solidFill>
                  <a:schemeClr val="bg1"/>
                </a:solidFill>
                <a:latin typeface="Segoe UI" panose="020B0502040204020203" pitchFamily="34" charset="0"/>
                <a:cs typeface="Segoe UI" panose="020B0502040204020203" pitchFamily="34" charset="0"/>
              </a:rPr>
              <a:t>Process – SLAs</a:t>
            </a:r>
          </a:p>
          <a:p>
            <a:pPr eaLnBrk="0" hangingPunct="0">
              <a:spcBef>
                <a:spcPct val="20000"/>
              </a:spcBef>
              <a:buClr>
                <a:srgbClr val="500093"/>
              </a:buClr>
              <a:buSzPct val="80000"/>
            </a:pPr>
            <a:r>
              <a:rPr lang="en-IN" sz="1200" b="1" dirty="0">
                <a:solidFill>
                  <a:schemeClr val="bg1"/>
                </a:solidFill>
                <a:latin typeface="Segoe UI" panose="020B0502040204020203" pitchFamily="34" charset="0"/>
                <a:cs typeface="Segoe UI" panose="020B0502040204020203" pitchFamily="34" charset="0"/>
              </a:rPr>
              <a:t>Technology </a:t>
            </a:r>
            <a:r>
              <a:rPr lang="mr-IN" sz="1200" b="1" dirty="0">
                <a:solidFill>
                  <a:schemeClr val="bg1"/>
                </a:solidFill>
                <a:latin typeface="Segoe UI" panose="020B0502040204020203" pitchFamily="34" charset="0"/>
                <a:cs typeface="Segoe UI" panose="020B0502040204020203" pitchFamily="34" charset="0"/>
              </a:rPr>
              <a:t>–</a:t>
            </a:r>
            <a:r>
              <a:rPr lang="en-IN" sz="1200" b="1" dirty="0">
                <a:solidFill>
                  <a:schemeClr val="bg1"/>
                </a:solidFill>
                <a:latin typeface="Segoe UI" panose="020B0502040204020203" pitchFamily="34" charset="0"/>
                <a:cs typeface="Segoe UI" panose="020B0502040204020203" pitchFamily="34" charset="0"/>
              </a:rPr>
              <a:t> On-premise, Cloud, Hybrid</a:t>
            </a:r>
          </a:p>
        </p:txBody>
      </p:sp>
      <p:sp>
        <p:nvSpPr>
          <p:cNvPr id="14" name="TextBox 13">
            <a:extLst>
              <a:ext uri="{FF2B5EF4-FFF2-40B4-BE49-F238E27FC236}">
                <a16:creationId xmlns:a16="http://schemas.microsoft.com/office/drawing/2014/main" id="{324F0131-3D0D-49CE-AE81-058E9247D1DB}"/>
              </a:ext>
            </a:extLst>
          </p:cNvPr>
          <p:cNvSpPr txBox="1"/>
          <p:nvPr/>
        </p:nvSpPr>
        <p:spPr>
          <a:xfrm>
            <a:off x="4866527" y="5745133"/>
            <a:ext cx="3463064"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Cost – Accountability &amp; Process Transparency</a:t>
            </a:r>
          </a:p>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Deployment </a:t>
            </a:r>
            <a:r>
              <a:rPr lang="mr-IN" altLang="en-US" sz="1200" b="1" dirty="0">
                <a:solidFill>
                  <a:schemeClr val="bg1"/>
                </a:solidFill>
                <a:latin typeface="Segoe UI" panose="020B0502040204020203" pitchFamily="34" charset="0"/>
                <a:cs typeface="Segoe UI" panose="020B0502040204020203" pitchFamily="34" charset="0"/>
              </a:rPr>
              <a:t>–</a:t>
            </a:r>
            <a:r>
              <a:rPr lang="en-IN" altLang="en-US" sz="1200" b="1" dirty="0">
                <a:solidFill>
                  <a:schemeClr val="bg1"/>
                </a:solidFill>
                <a:latin typeface="Segoe UI" panose="020B0502040204020203" pitchFamily="34" charset="0"/>
                <a:cs typeface="Segoe UI" panose="020B0502040204020203" pitchFamily="34" charset="0"/>
              </a:rPr>
              <a:t> Prototype to Production</a:t>
            </a:r>
            <a:endParaRPr lang="en-US" altLang="en-US" sz="1200" b="1"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48681CA1-4B0A-45CA-BBAC-2DAE122AC126}"/>
              </a:ext>
            </a:extLst>
          </p:cNvPr>
          <p:cNvSpPr txBox="1"/>
          <p:nvPr/>
        </p:nvSpPr>
        <p:spPr>
          <a:xfrm>
            <a:off x="9053727" y="5668473"/>
            <a:ext cx="2263312"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 Data Governance &amp; Security</a:t>
            </a:r>
          </a:p>
          <a:p>
            <a:pPr eaLnBrk="0" hangingPunct="0">
              <a:spcBef>
                <a:spcPct val="20000"/>
              </a:spcBef>
              <a:buClr>
                <a:srgbClr val="500093"/>
              </a:buClr>
              <a:buSzPct val="80000"/>
            </a:pPr>
            <a:r>
              <a:rPr lang="en-IN" altLang="en-US" sz="1200" b="1" dirty="0">
                <a:solidFill>
                  <a:schemeClr val="bg1"/>
                </a:solidFill>
                <a:latin typeface="Segoe UI" panose="020B0502040204020203" pitchFamily="34" charset="0"/>
                <a:cs typeface="Segoe UI" panose="020B0502040204020203" pitchFamily="34" charset="0"/>
              </a:rPr>
              <a:t>ACLs</a:t>
            </a:r>
            <a:endParaRPr lang="en-US" altLang="en-US" sz="1200" b="1" dirty="0">
              <a:solidFill>
                <a:schemeClr val="bg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A72A184F-C0B7-45AD-A1FE-3FBC887F82D0}"/>
              </a:ext>
            </a:extLst>
          </p:cNvPr>
          <p:cNvSpPr txBox="1"/>
          <p:nvPr/>
        </p:nvSpPr>
        <p:spPr>
          <a:xfrm>
            <a:off x="5806801" y="5424775"/>
            <a:ext cx="995402" cy="338554"/>
          </a:xfrm>
          <a:prstGeom prst="rect">
            <a:avLst/>
          </a:prstGeom>
          <a:noFill/>
        </p:spPr>
        <p:txBody>
          <a:bodyPr wrap="none" rtlCol="0">
            <a:spAutoFit/>
          </a:bodyPr>
          <a:lstStyle/>
          <a:p>
            <a:pPr algn="ctr" eaLnBrk="0" hangingPunct="0">
              <a:spcBef>
                <a:spcPct val="20000"/>
              </a:spcBef>
              <a:buClr>
                <a:srgbClr val="500093"/>
              </a:buClr>
              <a:buSzPct val="80000"/>
            </a:pPr>
            <a:r>
              <a:rPr lang="en-US" altLang="en-US" sz="1600" b="1" u="sng" dirty="0">
                <a:solidFill>
                  <a:schemeClr val="bg1"/>
                </a:solidFill>
                <a:latin typeface="Segoe UI" panose="020B0502040204020203" pitchFamily="34" charset="0"/>
                <a:cs typeface="Segoe UI" panose="020B0502040204020203" pitchFamily="34" charset="0"/>
              </a:rPr>
              <a:t>Enablers</a:t>
            </a:r>
          </a:p>
        </p:txBody>
      </p:sp>
    </p:spTree>
    <p:extLst>
      <p:ext uri="{BB962C8B-B14F-4D97-AF65-F5344CB8AC3E}">
        <p14:creationId xmlns:p14="http://schemas.microsoft.com/office/powerpoint/2010/main" val="2218652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Business focused and workload centric architecture</a:t>
            </a:r>
          </a:p>
        </p:txBody>
      </p:sp>
      <p:sp>
        <p:nvSpPr>
          <p:cNvPr id="199" name="Rectangle: Rounded Corners 38">
            <a:extLst>
              <a:ext uri="{FF2B5EF4-FFF2-40B4-BE49-F238E27FC236}">
                <a16:creationId xmlns:a16="http://schemas.microsoft.com/office/drawing/2014/main" id="{F9B51874-1BE0-4215-8373-3EC9B6A07460}"/>
              </a:ext>
            </a:extLst>
          </p:cNvPr>
          <p:cNvSpPr/>
          <p:nvPr/>
        </p:nvSpPr>
        <p:spPr>
          <a:xfrm>
            <a:off x="10313246" y="1491982"/>
            <a:ext cx="1755179" cy="4388342"/>
          </a:xfrm>
          <a:prstGeom prst="roundRect">
            <a:avLst/>
          </a:prstGeom>
          <a:solidFill>
            <a:srgbClr val="1E9D9D">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00" name="Trapezoid 199">
            <a:extLst>
              <a:ext uri="{FF2B5EF4-FFF2-40B4-BE49-F238E27FC236}">
                <a16:creationId xmlns:a16="http://schemas.microsoft.com/office/drawing/2014/main" id="{569D9C5B-4666-4327-BF12-3EA3EC0816B0}"/>
              </a:ext>
            </a:extLst>
          </p:cNvPr>
          <p:cNvSpPr/>
          <p:nvPr/>
        </p:nvSpPr>
        <p:spPr>
          <a:xfrm rot="16200000">
            <a:off x="4196441" y="654888"/>
            <a:ext cx="4716000" cy="6264000"/>
          </a:xfrm>
          <a:prstGeom prst="trapezoid">
            <a:avLst>
              <a:gd name="adj" fmla="val 14684"/>
            </a:avLst>
          </a:prstGeom>
          <a:solidFill>
            <a:srgbClr val="DADDA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01" name="Slide Number Placeholder 27"/>
          <p:cNvSpPr txBox="1">
            <a:spLocks/>
          </p:cNvSpPr>
          <p:nvPr/>
        </p:nvSpPr>
        <p:spPr>
          <a:xfrm>
            <a:off x="9448800" y="6602506"/>
            <a:ext cx="2743200" cy="239992"/>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C1D9D2-9780-41B5-B48D-9BB1413BC614}" type="slidenum">
              <a:rPr kumimoji="0" lang="en-US" sz="900" b="0" i="0" u="none" strike="noStrike" kern="1200" cap="none" spc="0" normalizeH="0" baseline="0" noProof="0" smtClean="0">
                <a:ln>
                  <a:noFill/>
                </a:ln>
                <a:solidFill>
                  <a:srgbClr val="808080">
                    <a:tint val="75000"/>
                  </a:srgbClr>
                </a:solidFill>
                <a:effectLst/>
                <a:uLnTx/>
                <a:uFillTx/>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808080">
                  <a:tint val="75000"/>
                </a:srgbClr>
              </a:solidFill>
              <a:effectLst/>
              <a:uLnTx/>
              <a:uFillTx/>
              <a:latin typeface="Segoe UI" panose="020B0502040204020203" pitchFamily="34" charset="0"/>
              <a:cs typeface="Segoe UI" panose="020B0502040204020203" pitchFamily="34" charset="0"/>
            </a:endParaRPr>
          </a:p>
        </p:txBody>
      </p:sp>
      <p:grpSp>
        <p:nvGrpSpPr>
          <p:cNvPr id="202" name="Group 201"/>
          <p:cNvGrpSpPr/>
          <p:nvPr/>
        </p:nvGrpSpPr>
        <p:grpSpPr>
          <a:xfrm>
            <a:off x="3422441" y="1894384"/>
            <a:ext cx="6987757" cy="4558281"/>
            <a:chOff x="3565319" y="2180144"/>
            <a:chExt cx="6987757" cy="4558281"/>
          </a:xfrm>
        </p:grpSpPr>
        <p:cxnSp>
          <p:nvCxnSpPr>
            <p:cNvPr id="203" name="Elbow Connector 202"/>
            <p:cNvCxnSpPr>
              <a:cxnSpLocks/>
              <a:stCxn id="227" idx="3"/>
              <a:endCxn id="218" idx="1"/>
            </p:cNvCxnSpPr>
            <p:nvPr/>
          </p:nvCxnSpPr>
          <p:spPr>
            <a:xfrm flipV="1">
              <a:off x="4997913" y="3781165"/>
              <a:ext cx="534439" cy="1327"/>
            </a:xfrm>
            <a:prstGeom prst="bentConnector3">
              <a:avLst>
                <a:gd name="adj1" fmla="val 50000"/>
              </a:avLst>
            </a:prstGeom>
            <a:noFill/>
            <a:ln w="6350" cap="flat" cmpd="sng" algn="ctr">
              <a:solidFill>
                <a:srgbClr val="095879"/>
              </a:solidFill>
              <a:prstDash val="solid"/>
              <a:miter lim="800000"/>
              <a:tailEnd type="triangle"/>
            </a:ln>
            <a:effectLst/>
          </p:spPr>
        </p:cxnSp>
        <p:grpSp>
          <p:nvGrpSpPr>
            <p:cNvPr id="204" name="Group 203"/>
            <p:cNvGrpSpPr/>
            <p:nvPr/>
          </p:nvGrpSpPr>
          <p:grpSpPr>
            <a:xfrm>
              <a:off x="3565319" y="2180144"/>
              <a:ext cx="6987757" cy="4558281"/>
              <a:chOff x="3565319" y="2180144"/>
              <a:chExt cx="6987757" cy="4558281"/>
            </a:xfrm>
          </p:grpSpPr>
          <p:cxnSp>
            <p:nvCxnSpPr>
              <p:cNvPr id="205" name="Straight Arrow Connector 204"/>
              <p:cNvCxnSpPr>
                <a:cxnSpLocks/>
                <a:stCxn id="217" idx="3"/>
                <a:endCxn id="250" idx="1"/>
              </p:cNvCxnSpPr>
              <p:nvPr/>
            </p:nvCxnSpPr>
            <p:spPr>
              <a:xfrm flipV="1">
                <a:off x="9744719" y="3778188"/>
                <a:ext cx="808357" cy="2977"/>
              </a:xfrm>
              <a:prstGeom prst="straightConnector1">
                <a:avLst/>
              </a:prstGeom>
              <a:noFill/>
              <a:ln w="6350" cap="flat" cmpd="sng" algn="ctr">
                <a:solidFill>
                  <a:srgbClr val="095879"/>
                </a:solidFill>
                <a:prstDash val="solid"/>
                <a:miter lim="800000"/>
                <a:tailEnd type="triangle"/>
              </a:ln>
              <a:effectLst/>
            </p:spPr>
          </p:cxnSp>
          <p:cxnSp>
            <p:nvCxnSpPr>
              <p:cNvPr id="206" name="Straight Arrow Connector 205"/>
              <p:cNvCxnSpPr>
                <a:cxnSpLocks/>
                <a:stCxn id="221" idx="3"/>
                <a:endCxn id="251" idx="1"/>
              </p:cNvCxnSpPr>
              <p:nvPr/>
            </p:nvCxnSpPr>
            <p:spPr>
              <a:xfrm>
                <a:off x="9744719" y="4762955"/>
                <a:ext cx="808357" cy="592"/>
              </a:xfrm>
              <a:prstGeom prst="straightConnector1">
                <a:avLst/>
              </a:prstGeom>
              <a:noFill/>
              <a:ln w="6350" cap="flat" cmpd="sng" algn="ctr">
                <a:solidFill>
                  <a:srgbClr val="095879"/>
                </a:solidFill>
                <a:prstDash val="solid"/>
                <a:miter lim="800000"/>
                <a:tailEnd type="triangle"/>
              </a:ln>
              <a:effectLst/>
            </p:spPr>
          </p:cxnSp>
          <p:cxnSp>
            <p:nvCxnSpPr>
              <p:cNvPr id="207" name="Straight Arrow Connector 206"/>
              <p:cNvCxnSpPr>
                <a:cxnSpLocks/>
                <a:stCxn id="219" idx="3"/>
                <a:endCxn id="252" idx="1"/>
              </p:cNvCxnSpPr>
              <p:nvPr/>
            </p:nvCxnSpPr>
            <p:spPr>
              <a:xfrm flipV="1">
                <a:off x="9744719" y="5820345"/>
                <a:ext cx="808357" cy="5283"/>
              </a:xfrm>
              <a:prstGeom prst="straightConnector1">
                <a:avLst/>
              </a:prstGeom>
              <a:noFill/>
              <a:ln w="6350" cap="flat" cmpd="sng" algn="ctr">
                <a:solidFill>
                  <a:srgbClr val="095879"/>
                </a:solidFill>
                <a:prstDash val="solid"/>
                <a:miter lim="800000"/>
                <a:tailEnd type="triangle"/>
              </a:ln>
              <a:effectLst/>
            </p:spPr>
          </p:cxnSp>
          <p:cxnSp>
            <p:nvCxnSpPr>
              <p:cNvPr id="208" name="Elbow Connector 207"/>
              <p:cNvCxnSpPr>
                <a:cxnSpLocks/>
                <a:stCxn id="216" idx="3"/>
                <a:endCxn id="249" idx="1"/>
              </p:cNvCxnSpPr>
              <p:nvPr/>
            </p:nvCxnSpPr>
            <p:spPr>
              <a:xfrm>
                <a:off x="9744719" y="2561385"/>
                <a:ext cx="808357" cy="264153"/>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09" name="Elbow Connector 208"/>
              <p:cNvCxnSpPr>
                <a:cxnSpLocks/>
                <a:stCxn id="216" idx="3"/>
                <a:endCxn id="248" idx="1"/>
              </p:cNvCxnSpPr>
              <p:nvPr/>
            </p:nvCxnSpPr>
            <p:spPr>
              <a:xfrm flipV="1">
                <a:off x="9744719" y="2180144"/>
                <a:ext cx="808357" cy="381241"/>
              </a:xfrm>
              <a:prstGeom prst="bentConnector3">
                <a:avLst/>
              </a:prstGeom>
              <a:noFill/>
              <a:ln w="6350" cap="flat" cmpd="sng" algn="ctr">
                <a:solidFill>
                  <a:srgbClr val="095879"/>
                </a:solidFill>
                <a:prstDash val="solid"/>
                <a:miter lim="800000"/>
                <a:tailEnd type="triangle"/>
              </a:ln>
              <a:effectLst/>
            </p:spPr>
          </p:cxnSp>
          <p:grpSp>
            <p:nvGrpSpPr>
              <p:cNvPr id="210" name="Group 209"/>
              <p:cNvGrpSpPr/>
              <p:nvPr/>
            </p:nvGrpSpPr>
            <p:grpSpPr>
              <a:xfrm>
                <a:off x="3565319" y="2201384"/>
                <a:ext cx="6264000" cy="4537041"/>
                <a:chOff x="3565319" y="2201384"/>
                <a:chExt cx="6264000" cy="4537041"/>
              </a:xfrm>
            </p:grpSpPr>
            <p:sp>
              <p:nvSpPr>
                <p:cNvPr id="211" name="Rectangle 210"/>
                <p:cNvSpPr/>
                <p:nvPr/>
              </p:nvSpPr>
              <p:spPr bwMode="auto">
                <a:xfrm>
                  <a:off x="3673198" y="2715643"/>
                  <a:ext cx="1271501" cy="2131832"/>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Lake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(Example: S3)</a:t>
                  </a:r>
                </a:p>
              </p:txBody>
            </p:sp>
            <p:grpSp>
              <p:nvGrpSpPr>
                <p:cNvPr id="212" name="Group 211"/>
                <p:cNvGrpSpPr/>
                <p:nvPr/>
              </p:nvGrpSpPr>
              <p:grpSpPr>
                <a:xfrm>
                  <a:off x="3565319" y="2201384"/>
                  <a:ext cx="6264000" cy="4537041"/>
                  <a:chOff x="3565319" y="2201384"/>
                  <a:chExt cx="6264000" cy="4537041"/>
                </a:xfrm>
              </p:grpSpPr>
              <p:grpSp>
                <p:nvGrpSpPr>
                  <p:cNvPr id="213" name="Group 212"/>
                  <p:cNvGrpSpPr/>
                  <p:nvPr/>
                </p:nvGrpSpPr>
                <p:grpSpPr>
                  <a:xfrm>
                    <a:off x="3594025" y="2201384"/>
                    <a:ext cx="6150694" cy="3984244"/>
                    <a:chOff x="3594025" y="2201384"/>
                    <a:chExt cx="6150694" cy="3984244"/>
                  </a:xfrm>
                </p:grpSpPr>
                <p:sp>
                  <p:nvSpPr>
                    <p:cNvPr id="215" name="Rectangle 214"/>
                    <p:cNvSpPr/>
                    <p:nvPr/>
                  </p:nvSpPr>
                  <p:spPr bwMode="auto">
                    <a:xfrm>
                      <a:off x="5532352" y="2201384"/>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Relational Data Store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AWS Redshift)</a:t>
                      </a:r>
                    </a:p>
                  </p:txBody>
                </p:sp>
                <p:sp>
                  <p:nvSpPr>
                    <p:cNvPr id="216" name="Rectangle 215"/>
                    <p:cNvSpPr/>
                    <p:nvPr/>
                  </p:nvSpPr>
                  <p:spPr bwMode="auto">
                    <a:xfrm>
                      <a:off x="8016719" y="220138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Enterprise Reporting Platform</a:t>
                      </a:r>
                    </a:p>
                  </p:txBody>
                </p:sp>
                <p:sp>
                  <p:nvSpPr>
                    <p:cNvPr id="217" name="Rectangle 216"/>
                    <p:cNvSpPr/>
                    <p:nvPr/>
                  </p:nvSpPr>
                  <p:spPr bwMode="auto">
                    <a:xfrm>
                      <a:off x="8016719" y="342116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API endpoints </a:t>
                      </a:r>
                    </a:p>
                  </p:txBody>
                </p:sp>
                <p:sp>
                  <p:nvSpPr>
                    <p:cNvPr id="218" name="Rectangle 217"/>
                    <p:cNvSpPr/>
                    <p:nvPr/>
                  </p:nvSpPr>
                  <p:spPr bwMode="auto">
                    <a:xfrm>
                      <a:off x="5532352" y="3421165"/>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Indexing and Querying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Elastic Search)</a:t>
                      </a:r>
                    </a:p>
                  </p:txBody>
                </p:sp>
                <p:sp>
                  <p:nvSpPr>
                    <p:cNvPr id="219" name="Rectangle 218"/>
                    <p:cNvSpPr/>
                    <p:nvPr/>
                  </p:nvSpPr>
                  <p:spPr bwMode="auto">
                    <a:xfrm>
                      <a:off x="8016719" y="5465628"/>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Real time Indexing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Elastic Cache)</a:t>
                      </a:r>
                    </a:p>
                  </p:txBody>
                </p:sp>
                <p:sp>
                  <p:nvSpPr>
                    <p:cNvPr id="220" name="Rectangle 219"/>
                    <p:cNvSpPr/>
                    <p:nvPr/>
                  </p:nvSpPr>
                  <p:spPr bwMode="auto">
                    <a:xfrm>
                      <a:off x="5532352" y="4825109"/>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Distributed Processing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Feature Engineering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Sampling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Spark)</a:t>
                      </a:r>
                    </a:p>
                  </p:txBody>
                </p:sp>
                <p:sp>
                  <p:nvSpPr>
                    <p:cNvPr id="221" name="Rectangle 220"/>
                    <p:cNvSpPr/>
                    <p:nvPr/>
                  </p:nvSpPr>
                  <p:spPr bwMode="auto">
                    <a:xfrm>
                      <a:off x="8016719" y="440295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Machine Learning Workbench</a:t>
                      </a:r>
                    </a:p>
                  </p:txBody>
                </p:sp>
                <p:cxnSp>
                  <p:nvCxnSpPr>
                    <p:cNvPr id="222" name="Straight Arrow Connector 221"/>
                    <p:cNvCxnSpPr>
                      <a:cxnSpLocks/>
                      <a:stCxn id="215" idx="3"/>
                      <a:endCxn id="216" idx="1"/>
                    </p:cNvCxnSpPr>
                    <p:nvPr/>
                  </p:nvCxnSpPr>
                  <p:spPr>
                    <a:xfrm>
                      <a:off x="7620352" y="2561384"/>
                      <a:ext cx="396367" cy="1"/>
                    </a:xfrm>
                    <a:prstGeom prst="straightConnector1">
                      <a:avLst/>
                    </a:prstGeom>
                    <a:noFill/>
                    <a:ln w="6350" cap="flat" cmpd="sng" algn="ctr">
                      <a:solidFill>
                        <a:srgbClr val="095879"/>
                      </a:solidFill>
                      <a:prstDash val="solid"/>
                      <a:miter lim="800000"/>
                      <a:tailEnd type="triangle"/>
                    </a:ln>
                    <a:effectLst/>
                  </p:spPr>
                </p:cxnSp>
                <p:cxnSp>
                  <p:nvCxnSpPr>
                    <p:cNvPr id="223" name="Straight Arrow Connector 222"/>
                    <p:cNvCxnSpPr>
                      <a:cxnSpLocks/>
                      <a:stCxn id="218" idx="3"/>
                      <a:endCxn id="217" idx="1"/>
                    </p:cNvCxnSpPr>
                    <p:nvPr/>
                  </p:nvCxnSpPr>
                  <p:spPr>
                    <a:xfrm>
                      <a:off x="7620352" y="3781165"/>
                      <a:ext cx="396367" cy="0"/>
                    </a:xfrm>
                    <a:prstGeom prst="straightConnector1">
                      <a:avLst/>
                    </a:prstGeom>
                    <a:noFill/>
                    <a:ln w="6350" cap="flat" cmpd="sng" algn="ctr">
                      <a:solidFill>
                        <a:srgbClr val="095879"/>
                      </a:solidFill>
                      <a:prstDash val="solid"/>
                      <a:miter lim="800000"/>
                      <a:tailEnd type="triangle"/>
                    </a:ln>
                    <a:effectLst/>
                  </p:spPr>
                </p:cxnSp>
                <p:cxnSp>
                  <p:nvCxnSpPr>
                    <p:cNvPr id="224" name="Elbow Connector 223"/>
                    <p:cNvCxnSpPr>
                      <a:cxnSpLocks/>
                      <a:stCxn id="227" idx="3"/>
                      <a:endCxn id="215" idx="1"/>
                    </p:cNvCxnSpPr>
                    <p:nvPr/>
                  </p:nvCxnSpPr>
                  <p:spPr>
                    <a:xfrm flipV="1">
                      <a:off x="4997913" y="2561384"/>
                      <a:ext cx="534439" cy="1221108"/>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25" name="Elbow Connector 224"/>
                    <p:cNvCxnSpPr>
                      <a:cxnSpLocks/>
                      <a:stCxn id="227" idx="3"/>
                      <a:endCxn id="220" idx="1"/>
                    </p:cNvCxnSpPr>
                    <p:nvPr/>
                  </p:nvCxnSpPr>
                  <p:spPr>
                    <a:xfrm>
                      <a:off x="4997913" y="3782492"/>
                      <a:ext cx="534439" cy="1402617"/>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26" name="Elbow Connector 225"/>
                    <p:cNvCxnSpPr/>
                    <p:nvPr/>
                  </p:nvCxnSpPr>
                  <p:spPr>
                    <a:xfrm>
                      <a:off x="7544032" y="5388041"/>
                      <a:ext cx="472687" cy="511931"/>
                    </a:xfrm>
                    <a:prstGeom prst="bentConnector3">
                      <a:avLst/>
                    </a:prstGeom>
                    <a:noFill/>
                    <a:ln w="6350" cap="flat" cmpd="sng" algn="ctr">
                      <a:solidFill>
                        <a:srgbClr val="095879"/>
                      </a:solidFill>
                      <a:prstDash val="solid"/>
                      <a:miter lim="800000"/>
                      <a:tailEnd type="triangle"/>
                    </a:ln>
                    <a:effectLst/>
                  </p:spPr>
                </p:cxnSp>
                <p:sp>
                  <p:nvSpPr>
                    <p:cNvPr id="227" name="Rectangle 226"/>
                    <p:cNvSpPr/>
                    <p:nvPr/>
                  </p:nvSpPr>
                  <p:spPr>
                    <a:xfrm>
                      <a:off x="3594025" y="2613900"/>
                      <a:ext cx="1403888" cy="2337184"/>
                    </a:xfrm>
                    <a:prstGeom prst="rect">
                      <a:avLst/>
                    </a:prstGeom>
                    <a:noFill/>
                    <a:ln w="12700" cap="flat" cmpd="sng" algn="ctr">
                      <a:solidFill>
                        <a:srgbClr val="095879">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cxnSp>
                  <p:nvCxnSpPr>
                    <p:cNvPr id="228" name="Elbow Connector 227"/>
                    <p:cNvCxnSpPr/>
                    <p:nvPr/>
                  </p:nvCxnSpPr>
                  <p:spPr>
                    <a:xfrm flipV="1">
                      <a:off x="7544032" y="4836143"/>
                      <a:ext cx="472688" cy="551898"/>
                    </a:xfrm>
                    <a:prstGeom prst="bentConnector3">
                      <a:avLst/>
                    </a:prstGeom>
                    <a:noFill/>
                    <a:ln w="6350" cap="flat" cmpd="sng" algn="ctr">
                      <a:solidFill>
                        <a:srgbClr val="095879"/>
                      </a:solidFill>
                      <a:prstDash val="solid"/>
                      <a:miter lim="800000"/>
                      <a:tailEnd type="triangle"/>
                    </a:ln>
                    <a:effectLst/>
                  </p:spPr>
                </p:cxnSp>
              </p:grpSp>
              <p:sp>
                <p:nvSpPr>
                  <p:cNvPr id="214" name="TextBox 213"/>
                  <p:cNvSpPr txBox="1"/>
                  <p:nvPr/>
                </p:nvSpPr>
                <p:spPr>
                  <a:xfrm>
                    <a:off x="3565319" y="6430648"/>
                    <a:ext cx="6264000" cy="307777"/>
                  </a:xfrm>
                  <a:prstGeom prst="rect">
                    <a:avLst/>
                  </a:prstGeom>
                  <a:solidFill>
                    <a:srgbClr val="DADDA3">
                      <a:lumMod val="40000"/>
                      <a:lumOff val="60000"/>
                    </a:srgb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Isolating Compute from Storage</a:t>
                    </a:r>
                  </a:p>
                </p:txBody>
              </p:sp>
            </p:grpSp>
          </p:grpSp>
        </p:grpSp>
      </p:grpSp>
      <p:grpSp>
        <p:nvGrpSpPr>
          <p:cNvPr id="229" name="Group 228"/>
          <p:cNvGrpSpPr/>
          <p:nvPr/>
        </p:nvGrpSpPr>
        <p:grpSpPr>
          <a:xfrm>
            <a:off x="210493" y="755978"/>
            <a:ext cx="11792609" cy="565640"/>
            <a:chOff x="210493" y="910308"/>
            <a:chExt cx="11792609" cy="565640"/>
          </a:xfrm>
        </p:grpSpPr>
        <p:sp>
          <p:nvSpPr>
            <p:cNvPr id="230" name="Left-Right Arrow 229"/>
            <p:cNvSpPr/>
            <p:nvPr/>
          </p:nvSpPr>
          <p:spPr>
            <a:xfrm>
              <a:off x="210493" y="910308"/>
              <a:ext cx="11792609" cy="565640"/>
            </a:xfrm>
            <a:prstGeom prst="leftRightArrow">
              <a:avLst/>
            </a:prstGeom>
            <a:solidFill>
              <a:srgbClr val="095879"/>
            </a:solidFill>
            <a:ln w="12700" cap="flat" cmpd="sng" algn="ctr">
              <a:solidFill>
                <a:srgbClr val="095879">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31" name="TextBox 230"/>
            <p:cNvSpPr txBox="1"/>
            <p:nvPr/>
          </p:nvSpPr>
          <p:spPr>
            <a:xfrm>
              <a:off x="1027194" y="1037425"/>
              <a:ext cx="1977016"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acquire data?</a:t>
              </a:r>
            </a:p>
          </p:txBody>
        </p:sp>
        <p:sp>
          <p:nvSpPr>
            <p:cNvPr id="232" name="TextBox 231"/>
            <p:cNvSpPr txBox="1"/>
            <p:nvPr/>
          </p:nvSpPr>
          <p:spPr>
            <a:xfrm>
              <a:off x="4613327" y="1037425"/>
              <a:ext cx="3106428"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233" name="TextBox 232"/>
            <p:cNvSpPr txBox="1"/>
            <p:nvPr/>
          </p:nvSpPr>
          <p:spPr>
            <a:xfrm>
              <a:off x="8730116" y="1037425"/>
              <a:ext cx="2677336"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enable consumption?</a:t>
              </a:r>
            </a:p>
          </p:txBody>
        </p:sp>
      </p:grpSp>
      <p:grpSp>
        <p:nvGrpSpPr>
          <p:cNvPr id="234" name="Group 233"/>
          <p:cNvGrpSpPr/>
          <p:nvPr/>
        </p:nvGrpSpPr>
        <p:grpSpPr>
          <a:xfrm>
            <a:off x="162674" y="1860208"/>
            <a:ext cx="3298723" cy="4592457"/>
            <a:chOff x="162674" y="1888784"/>
            <a:chExt cx="3298723" cy="4592457"/>
          </a:xfrm>
        </p:grpSpPr>
        <p:cxnSp>
          <p:nvCxnSpPr>
            <p:cNvPr id="235" name="Straight Arrow Connector 234"/>
            <p:cNvCxnSpPr/>
            <p:nvPr/>
          </p:nvCxnSpPr>
          <p:spPr>
            <a:xfrm>
              <a:off x="1234041" y="3781559"/>
              <a:ext cx="353782" cy="4130"/>
            </a:xfrm>
            <a:prstGeom prst="straightConnector1">
              <a:avLst/>
            </a:prstGeom>
            <a:noFill/>
            <a:ln w="6350" cap="flat" cmpd="sng" algn="ctr">
              <a:solidFill>
                <a:srgbClr val="095879"/>
              </a:solidFill>
              <a:prstDash val="solid"/>
              <a:miter lim="800000"/>
              <a:tailEnd type="arrow"/>
            </a:ln>
            <a:effectLst/>
          </p:spPr>
        </p:cxnSp>
        <p:grpSp>
          <p:nvGrpSpPr>
            <p:cNvPr id="236" name="Group 235"/>
            <p:cNvGrpSpPr/>
            <p:nvPr/>
          </p:nvGrpSpPr>
          <p:grpSpPr>
            <a:xfrm>
              <a:off x="162674" y="1888784"/>
              <a:ext cx="3298723" cy="4592457"/>
              <a:chOff x="162674" y="1888784"/>
              <a:chExt cx="3298723" cy="4592457"/>
            </a:xfrm>
          </p:grpSpPr>
          <p:sp>
            <p:nvSpPr>
              <p:cNvPr id="237" name="Rectangle 236"/>
              <p:cNvSpPr/>
              <p:nvPr/>
            </p:nvSpPr>
            <p:spPr bwMode="auto">
              <a:xfrm>
                <a:off x="1587823" y="1888784"/>
                <a:ext cx="1513574" cy="3793810"/>
              </a:xfrm>
              <a:prstGeom prst="rect">
                <a:avLst/>
              </a:prstGeom>
              <a:solidFill>
                <a:srgbClr val="CCCCCC"/>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Integration</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cxnSp>
            <p:nvCxnSpPr>
              <p:cNvPr id="238" name="Straight Arrow Connector 237"/>
              <p:cNvCxnSpPr/>
              <p:nvPr/>
            </p:nvCxnSpPr>
            <p:spPr>
              <a:xfrm flipV="1">
                <a:off x="3101397" y="3782492"/>
                <a:ext cx="360000" cy="0"/>
              </a:xfrm>
              <a:prstGeom prst="straightConnector1">
                <a:avLst/>
              </a:prstGeom>
              <a:noFill/>
              <a:ln w="6350" cap="flat" cmpd="sng" algn="ctr">
                <a:solidFill>
                  <a:srgbClr val="095879"/>
                </a:solidFill>
                <a:prstDash val="solid"/>
                <a:miter lim="800000"/>
                <a:tailEnd type="arrow"/>
              </a:ln>
              <a:effectLst/>
            </p:spPr>
          </p:cxnSp>
          <p:sp>
            <p:nvSpPr>
              <p:cNvPr id="239" name="Rectangle 238"/>
              <p:cNvSpPr/>
              <p:nvPr/>
            </p:nvSpPr>
            <p:spPr bwMode="auto">
              <a:xfrm>
                <a:off x="210493" y="1893224"/>
                <a:ext cx="1113667" cy="3776670"/>
              </a:xfrm>
              <a:prstGeom prst="rect">
                <a:avLst/>
              </a:prstGeom>
              <a:solidFill>
                <a:srgbClr val="000000">
                  <a:lumMod val="20000"/>
                  <a:lumOff val="80000"/>
                </a:srgbClr>
              </a:solidFill>
              <a:ln w="12700" cap="flat" cmpd="sng" algn="ctr">
                <a:noFill/>
                <a:prstDash val="solid"/>
                <a:miter lim="800000"/>
                <a:headEnd/>
                <a:tailEn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dirty="0">
                  <a:ln>
                    <a:noFill/>
                  </a:ln>
                  <a:solidFill>
                    <a:srgbClr val="0070C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0" name="Rectangle 239"/>
              <p:cNvSpPr/>
              <p:nvPr/>
            </p:nvSpPr>
            <p:spPr bwMode="auto">
              <a:xfrm>
                <a:off x="1694900" y="1975729"/>
                <a:ext cx="1308080" cy="1508404"/>
              </a:xfrm>
              <a:prstGeom prst="rect">
                <a:avLst/>
              </a:prstGeom>
              <a:solidFill>
                <a:sysClr val="window" lastClr="FFFFFF">
                  <a:lumMod val="50000"/>
                </a:sys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Structured </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1" name="Rectangle 240"/>
              <p:cNvSpPr/>
              <p:nvPr/>
            </p:nvSpPr>
            <p:spPr bwMode="auto">
              <a:xfrm>
                <a:off x="1681663" y="4071528"/>
                <a:ext cx="1308080" cy="1508404"/>
              </a:xfrm>
              <a:prstGeom prst="rect">
                <a:avLst/>
              </a:prstGeom>
              <a:solidFill>
                <a:sysClr val="window" lastClr="FFFFFF">
                  <a:lumMod val="50000"/>
                </a:sys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Unstructured</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2" name="TextBox 241">
                <a:extLst>
                  <a:ext uri="{FF2B5EF4-FFF2-40B4-BE49-F238E27FC236}">
                    <a16:creationId xmlns:a16="http://schemas.microsoft.com/office/drawing/2014/main" id="{86E0932B-348A-4C8F-8E43-4C37E1ABE4C7}"/>
                  </a:ext>
                </a:extLst>
              </p:cNvPr>
              <p:cNvSpPr txBox="1"/>
              <p:nvPr/>
            </p:nvSpPr>
            <p:spPr>
              <a:xfrm>
                <a:off x="184406" y="2048801"/>
                <a:ext cx="111366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Conventional Data Sources</a:t>
                </a:r>
              </a:p>
            </p:txBody>
          </p:sp>
          <p:sp>
            <p:nvSpPr>
              <p:cNvPr id="243" name="TextBox 242">
                <a:extLst>
                  <a:ext uri="{FF2B5EF4-FFF2-40B4-BE49-F238E27FC236}">
                    <a16:creationId xmlns:a16="http://schemas.microsoft.com/office/drawing/2014/main" id="{A31D8553-C508-4786-9FBD-AE24DBC8B3B8}"/>
                  </a:ext>
                </a:extLst>
              </p:cNvPr>
              <p:cNvSpPr txBox="1"/>
              <p:nvPr/>
            </p:nvSpPr>
            <p:spPr>
              <a:xfrm>
                <a:off x="162674" y="3018901"/>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Unconventional Data Sources</a:t>
                </a:r>
              </a:p>
            </p:txBody>
          </p:sp>
          <p:sp>
            <p:nvSpPr>
              <p:cNvPr id="244" name="TextBox 243">
                <a:extLst>
                  <a:ext uri="{FF2B5EF4-FFF2-40B4-BE49-F238E27FC236}">
                    <a16:creationId xmlns:a16="http://schemas.microsoft.com/office/drawing/2014/main" id="{7E6A7EE2-F002-4F56-8BC2-70F563944271}"/>
                  </a:ext>
                </a:extLst>
              </p:cNvPr>
              <p:cNvSpPr txBox="1"/>
              <p:nvPr/>
            </p:nvSpPr>
            <p:spPr>
              <a:xfrm>
                <a:off x="188033" y="3868907"/>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External Data Sources</a:t>
                </a:r>
              </a:p>
            </p:txBody>
          </p:sp>
          <p:sp>
            <p:nvSpPr>
              <p:cNvPr id="245" name="TextBox 244">
                <a:extLst>
                  <a:ext uri="{FF2B5EF4-FFF2-40B4-BE49-F238E27FC236}">
                    <a16:creationId xmlns:a16="http://schemas.microsoft.com/office/drawing/2014/main" id="{90BEB28F-633A-4C6B-81F6-4A75FA61C5C4}"/>
                  </a:ext>
                </a:extLst>
              </p:cNvPr>
              <p:cNvSpPr txBox="1"/>
              <p:nvPr/>
            </p:nvSpPr>
            <p:spPr>
              <a:xfrm>
                <a:off x="184860" y="4825684"/>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Internal Data Sources</a:t>
                </a:r>
              </a:p>
            </p:txBody>
          </p:sp>
          <p:sp>
            <p:nvSpPr>
              <p:cNvPr id="246" name="TextBox 245"/>
              <p:cNvSpPr txBox="1"/>
              <p:nvPr/>
            </p:nvSpPr>
            <p:spPr>
              <a:xfrm>
                <a:off x="162674" y="6173464"/>
                <a:ext cx="2895249" cy="307777"/>
              </a:xfrm>
              <a:prstGeom prst="rect">
                <a:avLst/>
              </a:prstGeom>
              <a:solidFill>
                <a:srgbClr val="CCCCCC"/>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Type specific ETL toolset</a:t>
                </a:r>
              </a:p>
            </p:txBody>
          </p:sp>
        </p:grpSp>
      </p:grpSp>
      <p:grpSp>
        <p:nvGrpSpPr>
          <p:cNvPr id="247" name="Group 246"/>
          <p:cNvGrpSpPr/>
          <p:nvPr/>
        </p:nvGrpSpPr>
        <p:grpSpPr>
          <a:xfrm>
            <a:off x="10249866" y="1665784"/>
            <a:ext cx="1868663" cy="5176714"/>
            <a:chOff x="10249866" y="1751512"/>
            <a:chExt cx="1868663" cy="5176714"/>
          </a:xfrm>
        </p:grpSpPr>
        <p:sp>
          <p:nvSpPr>
            <p:cNvPr id="248" name="Rectangle 247"/>
            <p:cNvSpPr/>
            <p:nvPr/>
          </p:nvSpPr>
          <p:spPr bwMode="auto">
            <a:xfrm>
              <a:off x="10410198" y="1751512"/>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CANNED REPORTS</a:t>
              </a:r>
            </a:p>
          </p:txBody>
        </p:sp>
        <p:sp>
          <p:nvSpPr>
            <p:cNvPr id="249" name="Rectangle 248"/>
            <p:cNvSpPr/>
            <p:nvPr/>
          </p:nvSpPr>
          <p:spPr bwMode="auto">
            <a:xfrm>
              <a:off x="10410198" y="2396906"/>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SELF SERVICE BI</a:t>
              </a:r>
            </a:p>
          </p:txBody>
        </p:sp>
        <p:sp>
          <p:nvSpPr>
            <p:cNvPr id="250" name="Rectangle 249"/>
            <p:cNvSpPr/>
            <p:nvPr/>
          </p:nvSpPr>
          <p:spPr bwMode="auto">
            <a:xfrm>
              <a:off x="10410198" y="3349556"/>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OPERATIONAL</a:t>
              </a:r>
            </a:p>
          </p:txBody>
        </p:sp>
        <p:sp>
          <p:nvSpPr>
            <p:cNvPr id="251" name="Rectangle 250"/>
            <p:cNvSpPr/>
            <p:nvPr/>
          </p:nvSpPr>
          <p:spPr bwMode="auto">
            <a:xfrm>
              <a:off x="10410198" y="4334915"/>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ADVANCED ANALYTICS</a:t>
              </a:r>
            </a:p>
          </p:txBody>
        </p:sp>
        <p:sp>
          <p:nvSpPr>
            <p:cNvPr id="252" name="Rectangle 251"/>
            <p:cNvSpPr/>
            <p:nvPr/>
          </p:nvSpPr>
          <p:spPr bwMode="auto">
            <a:xfrm>
              <a:off x="10410198" y="5391713"/>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REAL TIME REPORTING</a:t>
              </a:r>
            </a:p>
          </p:txBody>
        </p:sp>
        <p:sp>
          <p:nvSpPr>
            <p:cNvPr id="253" name="TextBox 252"/>
            <p:cNvSpPr txBox="1"/>
            <p:nvPr/>
          </p:nvSpPr>
          <p:spPr>
            <a:xfrm>
              <a:off x="10249866" y="5974119"/>
              <a:ext cx="1868663" cy="954107"/>
            </a:xfrm>
            <a:prstGeom prst="rect">
              <a:avLst/>
            </a:prstGeom>
            <a:solidFill>
              <a:schemeClr val="tx2">
                <a:lumMod val="20000"/>
                <a:lumOff val="80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Workload Aware Compute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grpSp>
    </p:spTree>
    <p:extLst>
      <p:ext uri="{BB962C8B-B14F-4D97-AF65-F5344CB8AC3E}">
        <p14:creationId xmlns:p14="http://schemas.microsoft.com/office/powerpoint/2010/main" val="363798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0" grpId="0" animBg="1"/>
    </p:bldLst>
  </p:timing>
</p:sld>
</file>

<file path=ppt/theme/theme1.xml><?xml version="1.0" encoding="utf-8"?>
<a:theme xmlns:a="http://schemas.openxmlformats.org/drawingml/2006/main" name="LV Marke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arketing Theme" id="{6EC8DCDE-9097-4687-A58E-F22E6E03370B}" vid="{F54F3BFF-62C9-4FCD-9277-ADA213999265}"/>
    </a:ext>
  </a:extLst>
</a:theme>
</file>

<file path=ppt/theme/theme2.xml><?xml version="1.0" encoding="utf-8"?>
<a:theme xmlns:a="http://schemas.openxmlformats.org/drawingml/2006/main" name="LV Mk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kting Theme" id="{5FD5764A-DC24-483A-8F9F-851942A38643}" vid="{36C3421B-C600-4EC0-95F8-65E3346DC7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LV Marketing Theme</Template>
  <TotalTime>23048</TotalTime>
  <Words>2294</Words>
  <Application>Microsoft Office PowerPoint</Application>
  <PresentationFormat>Widescreen</PresentationFormat>
  <Paragraphs>510</Paragraphs>
  <Slides>27</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Avenir Book</vt:lpstr>
      <vt:lpstr>Calibri</vt:lpstr>
      <vt:lpstr>Gill Sans MT</vt:lpstr>
      <vt:lpstr>Monotype Sorts</vt:lpstr>
      <vt:lpstr>Open Sans</vt:lpstr>
      <vt:lpstr>Segoe UI</vt:lpstr>
      <vt:lpstr>Wingdings</vt:lpstr>
      <vt:lpstr>LV Marketing Theme</vt:lpstr>
      <vt:lpstr>LV Mkting Theme</vt:lpstr>
      <vt:lpstr>LatentView Data Engineering proposal for  United Airlines</vt:lpstr>
      <vt:lpstr>Agenda</vt:lpstr>
      <vt:lpstr>Trusted Analytics Partner to the World's Most Recognizable Brands</vt:lpstr>
      <vt:lpstr>Engagement with United</vt:lpstr>
      <vt:lpstr>PowerPoint Presentation</vt:lpstr>
      <vt:lpstr>Data migration process</vt:lpstr>
      <vt:lpstr>Current State of Data Platforms</vt:lpstr>
      <vt:lpstr>Ideal Data Platform – Design Considerations</vt:lpstr>
      <vt:lpstr>Business focused and workload centric architecture</vt:lpstr>
      <vt:lpstr>PowerPoint Presentation</vt:lpstr>
      <vt:lpstr>Data democratization</vt:lpstr>
      <vt:lpstr>A leading multinational company in cosmetics industry</vt:lpstr>
      <vt:lpstr>A leading multinational company in food industry</vt:lpstr>
      <vt:lpstr>Palantir Framework for Analytics</vt:lpstr>
      <vt:lpstr>Data Science Framework</vt:lpstr>
      <vt:lpstr>Our Understanding</vt:lpstr>
      <vt:lpstr>Thank You</vt:lpstr>
      <vt:lpstr>PowerPoint Presentation</vt:lpstr>
      <vt:lpstr>AWS Machine Learning Partner Solutions</vt:lpstr>
      <vt:lpstr>Deploying Machine Learning Models on AWS Using H2O</vt:lpstr>
      <vt:lpstr>What LatentView Can Do ? </vt:lpstr>
      <vt:lpstr>Illustrative Roadmap for Adoption of Analytics CoE</vt:lpstr>
      <vt:lpstr>Maturity of BI CoE model</vt:lpstr>
      <vt:lpstr>Overview &amp; Where LatentView Can Help</vt:lpstr>
      <vt:lpstr>Business Objective</vt:lpstr>
      <vt:lpstr>Our Understanding</vt:lpstr>
      <vt:lpstr>Reporting &amp; visualization framework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Vivek Soundarapandian</cp:lastModifiedBy>
  <cp:revision>605</cp:revision>
  <dcterms:created xsi:type="dcterms:W3CDTF">2018-07-09T10:37:31Z</dcterms:created>
  <dcterms:modified xsi:type="dcterms:W3CDTF">2018-12-04T12:01:06Z</dcterms:modified>
</cp:coreProperties>
</file>